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77" r:id="rId5"/>
    <p:sldId id="266" r:id="rId6"/>
    <p:sldId id="275" r:id="rId7"/>
    <p:sldId id="323" r:id="rId8"/>
    <p:sldId id="280" r:id="rId9"/>
    <p:sldId id="283" r:id="rId10"/>
    <p:sldId id="284" r:id="rId11"/>
    <p:sldId id="313" r:id="rId12"/>
    <p:sldId id="285" r:id="rId13"/>
    <p:sldId id="330" r:id="rId14"/>
    <p:sldId id="286" r:id="rId15"/>
    <p:sldId id="288" r:id="rId16"/>
    <p:sldId id="292" r:id="rId17"/>
    <p:sldId id="291" r:id="rId18"/>
    <p:sldId id="294" r:id="rId19"/>
    <p:sldId id="316" r:id="rId20"/>
    <p:sldId id="293" r:id="rId21"/>
    <p:sldId id="295" r:id="rId22"/>
    <p:sldId id="298" r:id="rId23"/>
    <p:sldId id="299" r:id="rId24"/>
    <p:sldId id="302" r:id="rId25"/>
    <p:sldId id="318" r:id="rId26"/>
    <p:sldId id="319" r:id="rId27"/>
    <p:sldId id="327" r:id="rId28"/>
    <p:sldId id="315" r:id="rId29"/>
    <p:sldId id="332" r:id="rId30"/>
    <p:sldId id="331" r:id="rId31"/>
    <p:sldId id="328" r:id="rId32"/>
    <p:sldId id="334" r:id="rId33"/>
    <p:sldId id="306" r:id="rId34"/>
    <p:sldId id="337" r:id="rId35"/>
    <p:sldId id="326" r:id="rId36"/>
    <p:sldId id="329" r:id="rId37"/>
    <p:sldId id="310" r:id="rId38"/>
    <p:sldId id="312" r:id="rId39"/>
    <p:sldId id="267" r:id="rId4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  <p:cmAuthor id="5" name="He Zhou" initials="HZ" lastIdx="1" clrIdx="4">
    <p:extLst>
      <p:ext uri="{19B8F6BF-5375-455C-9EA6-DF929625EA0E}">
        <p15:presenceInfo xmlns:p15="http://schemas.microsoft.com/office/powerpoint/2012/main" userId="S::zhou.he1@northeastern.edu::d9a857d0-c7c9-4d38-ac92-923a060f6f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86EB"/>
    <a:srgbClr val="6873EB"/>
    <a:srgbClr val="FF7E2F"/>
    <a:srgbClr val="E1E3FB"/>
    <a:srgbClr val="B9ACFB"/>
    <a:srgbClr val="7D76D6"/>
    <a:srgbClr val="468C8A"/>
    <a:srgbClr val="B6C1A6"/>
    <a:srgbClr val="A594F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E9B85-2118-4581-9CCD-1B667645B1FE}" v="4717" dt="2023-12-14T04:20:13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2" y="44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2A7A8-51B3-4269-9EBD-D0E896871CD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4005026-E21C-4020-9381-39D21A475159}">
      <dgm:prSet phldrT="[Text]" custT="1"/>
      <dgm:spPr>
        <a:solidFill>
          <a:srgbClr val="7D86EB"/>
        </a:solidFill>
      </dgm:spPr>
      <dgm:t>
        <a:bodyPr/>
        <a:lstStyle/>
        <a:p>
          <a:r>
            <a:rPr lang="en-US" sz="1800" b="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Distribute the input data and the model across multiple GPUs</a:t>
          </a:r>
          <a:endParaRPr lang="en-US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232FEBB-3E68-4D81-90AC-D44785183738}" type="parTrans" cxnId="{1877EAE0-46C0-4B60-ACA8-05A40EBE1B8A}">
      <dgm:prSet/>
      <dgm:spPr/>
      <dgm:t>
        <a:bodyPr/>
        <a:lstStyle/>
        <a:p>
          <a:endParaRPr lang="en-US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BC12477-563B-482B-8054-A4DC59C1A9CA}" type="sibTrans" cxnId="{1877EAE0-46C0-4B60-ACA8-05A40EBE1B8A}">
      <dgm:prSet custT="1"/>
      <dgm:spPr>
        <a:noFill/>
        <a:ln>
          <a:solidFill>
            <a:schemeClr val="bg1"/>
          </a:solidFill>
        </a:ln>
      </dgm:spPr>
      <dgm:t>
        <a:bodyPr/>
        <a:lstStyle/>
        <a:p>
          <a:endParaRPr lang="en-US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735079A-7FC0-443C-92C8-240D2C65D8AA}">
      <dgm:prSet phldrT="[Text]" custT="1"/>
      <dgm:spPr>
        <a:solidFill>
          <a:srgbClr val="7D86EB"/>
        </a:solidFill>
      </dgm:spPr>
      <dgm:t>
        <a:bodyPr/>
        <a:lstStyle/>
        <a:p>
          <a:r>
            <a:rPr lang="en-US" altLang="zh-CN" sz="1800" b="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</a:t>
          </a:r>
          <a:r>
            <a:rPr lang="en-US" sz="1800" b="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ompute the forward and backward passes on each GPU</a:t>
          </a:r>
          <a:endParaRPr lang="en-US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50F1EAF-F834-4AB6-BC52-4CFF7DD2407C}" type="parTrans" cxnId="{F208D55F-CEB8-49D9-B68F-D56305D8B249}">
      <dgm:prSet/>
      <dgm:spPr/>
      <dgm:t>
        <a:bodyPr/>
        <a:lstStyle/>
        <a:p>
          <a:endParaRPr lang="en-US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934AFB6-3F6D-40AF-A1E1-FA39A9EEF9EF}" type="sibTrans" cxnId="{F208D55F-CEB8-49D9-B68F-D56305D8B249}">
      <dgm:prSet custT="1"/>
      <dgm:spPr>
        <a:noFill/>
        <a:ln>
          <a:solidFill>
            <a:schemeClr val="bg1"/>
          </a:solidFill>
        </a:ln>
      </dgm:spPr>
      <dgm:t>
        <a:bodyPr/>
        <a:lstStyle/>
        <a:p>
          <a:endParaRPr lang="en-US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5D8D4FF-C001-4A23-ADE4-E7600DD3E0A9}">
      <dgm:prSet phldrT="[Text]" custT="1"/>
      <dgm:spPr>
        <a:solidFill>
          <a:srgbClr val="7D86EB"/>
        </a:solidFill>
      </dgm:spPr>
      <dgm:t>
        <a:bodyPr/>
        <a:lstStyle/>
        <a:p>
          <a:r>
            <a:rPr lang="en-US" sz="1800" b="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Aggregate the results to update the model parameters</a:t>
          </a:r>
          <a:endParaRPr lang="en-US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CE8EB83-B99F-42FA-B7EF-5D818D997A54}" type="parTrans" cxnId="{38D645B2-8C35-42E3-A18A-0E9B606379FE}">
      <dgm:prSet/>
      <dgm:spPr/>
      <dgm:t>
        <a:bodyPr/>
        <a:lstStyle/>
        <a:p>
          <a:endParaRPr lang="en-US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6100D73-D663-4201-9ADD-5EF9044E2C4E}" type="sibTrans" cxnId="{38D645B2-8C35-42E3-A18A-0E9B606379FE}">
      <dgm:prSet/>
      <dgm:spPr/>
      <dgm:t>
        <a:bodyPr/>
        <a:lstStyle/>
        <a:p>
          <a:endParaRPr lang="en-US" sz="18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46B03C-4B9F-4781-9D60-059F194823B6}" type="pres">
      <dgm:prSet presAssocID="{6D52A7A8-51B3-4269-9EBD-D0E896871CDC}" presName="Name0" presStyleCnt="0">
        <dgm:presLayoutVars>
          <dgm:dir/>
          <dgm:resizeHandles val="exact"/>
        </dgm:presLayoutVars>
      </dgm:prSet>
      <dgm:spPr/>
    </dgm:pt>
    <dgm:pt modelId="{18895271-2279-42B3-9F82-F285832B5F67}" type="pres">
      <dgm:prSet presAssocID="{B4005026-E21C-4020-9381-39D21A475159}" presName="node" presStyleLbl="node1" presStyleIdx="0" presStyleCnt="3">
        <dgm:presLayoutVars>
          <dgm:bulletEnabled val="1"/>
        </dgm:presLayoutVars>
      </dgm:prSet>
      <dgm:spPr/>
    </dgm:pt>
    <dgm:pt modelId="{5E4A73A7-7CB3-4283-8B44-4EE584A7473C}" type="pres">
      <dgm:prSet presAssocID="{DBC12477-563B-482B-8054-A4DC59C1A9CA}" presName="sibTrans" presStyleLbl="sibTrans2D1" presStyleIdx="0" presStyleCnt="2"/>
      <dgm:spPr/>
    </dgm:pt>
    <dgm:pt modelId="{C80DBD35-1E74-4020-92A1-2604B8C83860}" type="pres">
      <dgm:prSet presAssocID="{DBC12477-563B-482B-8054-A4DC59C1A9CA}" presName="connectorText" presStyleLbl="sibTrans2D1" presStyleIdx="0" presStyleCnt="2"/>
      <dgm:spPr/>
    </dgm:pt>
    <dgm:pt modelId="{844A0BBB-39AB-41CA-A440-B99C3A14E703}" type="pres">
      <dgm:prSet presAssocID="{C735079A-7FC0-443C-92C8-240D2C65D8AA}" presName="node" presStyleLbl="node1" presStyleIdx="1" presStyleCnt="3" custLinFactNeighborX="0" custLinFactNeighborY="10303">
        <dgm:presLayoutVars>
          <dgm:bulletEnabled val="1"/>
        </dgm:presLayoutVars>
      </dgm:prSet>
      <dgm:spPr/>
    </dgm:pt>
    <dgm:pt modelId="{E1B299BD-836F-46AB-AE2A-4C7735EC9D69}" type="pres">
      <dgm:prSet presAssocID="{2934AFB6-3F6D-40AF-A1E1-FA39A9EEF9EF}" presName="sibTrans" presStyleLbl="sibTrans2D1" presStyleIdx="1" presStyleCnt="2"/>
      <dgm:spPr/>
    </dgm:pt>
    <dgm:pt modelId="{67A243BF-4461-4608-8999-3752340FFE9A}" type="pres">
      <dgm:prSet presAssocID="{2934AFB6-3F6D-40AF-A1E1-FA39A9EEF9EF}" presName="connectorText" presStyleLbl="sibTrans2D1" presStyleIdx="1" presStyleCnt="2"/>
      <dgm:spPr/>
    </dgm:pt>
    <dgm:pt modelId="{B2A45F67-4F7B-449F-B865-32698AD3D953}" type="pres">
      <dgm:prSet presAssocID="{25D8D4FF-C001-4A23-ADE4-E7600DD3E0A9}" presName="node" presStyleLbl="node1" presStyleIdx="2" presStyleCnt="3">
        <dgm:presLayoutVars>
          <dgm:bulletEnabled val="1"/>
        </dgm:presLayoutVars>
      </dgm:prSet>
      <dgm:spPr/>
    </dgm:pt>
  </dgm:ptLst>
  <dgm:cxnLst>
    <dgm:cxn modelId="{C9EEEC15-D5B5-4887-B24B-4B6CAEAD4686}" type="presOf" srcId="{6D52A7A8-51B3-4269-9EBD-D0E896871CDC}" destId="{C546B03C-4B9F-4781-9D60-059F194823B6}" srcOrd="0" destOrd="0" presId="urn:microsoft.com/office/officeart/2005/8/layout/process1"/>
    <dgm:cxn modelId="{8C275418-0944-4CE3-B86F-2B3D7B9C5B29}" type="presOf" srcId="{2934AFB6-3F6D-40AF-A1E1-FA39A9EEF9EF}" destId="{67A243BF-4461-4608-8999-3752340FFE9A}" srcOrd="1" destOrd="0" presId="urn:microsoft.com/office/officeart/2005/8/layout/process1"/>
    <dgm:cxn modelId="{F8F04934-06B7-4D8F-AC97-5B49EBBF0276}" type="presOf" srcId="{2934AFB6-3F6D-40AF-A1E1-FA39A9EEF9EF}" destId="{E1B299BD-836F-46AB-AE2A-4C7735EC9D69}" srcOrd="0" destOrd="0" presId="urn:microsoft.com/office/officeart/2005/8/layout/process1"/>
    <dgm:cxn modelId="{786B5C40-7C54-4441-8B3F-F117D6358AE6}" type="presOf" srcId="{C735079A-7FC0-443C-92C8-240D2C65D8AA}" destId="{844A0BBB-39AB-41CA-A440-B99C3A14E703}" srcOrd="0" destOrd="0" presId="urn:microsoft.com/office/officeart/2005/8/layout/process1"/>
    <dgm:cxn modelId="{FDA04C5E-DE26-4749-B2C5-6BEA9C7775DB}" type="presOf" srcId="{DBC12477-563B-482B-8054-A4DC59C1A9CA}" destId="{C80DBD35-1E74-4020-92A1-2604B8C83860}" srcOrd="1" destOrd="0" presId="urn:microsoft.com/office/officeart/2005/8/layout/process1"/>
    <dgm:cxn modelId="{F208D55F-CEB8-49D9-B68F-D56305D8B249}" srcId="{6D52A7A8-51B3-4269-9EBD-D0E896871CDC}" destId="{C735079A-7FC0-443C-92C8-240D2C65D8AA}" srcOrd="1" destOrd="0" parTransId="{950F1EAF-F834-4AB6-BC52-4CFF7DD2407C}" sibTransId="{2934AFB6-3F6D-40AF-A1E1-FA39A9EEF9EF}"/>
    <dgm:cxn modelId="{7129E194-28C4-49A4-BC4C-618AF839442F}" type="presOf" srcId="{DBC12477-563B-482B-8054-A4DC59C1A9CA}" destId="{5E4A73A7-7CB3-4283-8B44-4EE584A7473C}" srcOrd="0" destOrd="0" presId="urn:microsoft.com/office/officeart/2005/8/layout/process1"/>
    <dgm:cxn modelId="{1A441399-AC5D-4C85-8D87-A2AD3AFB66AE}" type="presOf" srcId="{25D8D4FF-C001-4A23-ADE4-E7600DD3E0A9}" destId="{B2A45F67-4F7B-449F-B865-32698AD3D953}" srcOrd="0" destOrd="0" presId="urn:microsoft.com/office/officeart/2005/8/layout/process1"/>
    <dgm:cxn modelId="{38D645B2-8C35-42E3-A18A-0E9B606379FE}" srcId="{6D52A7A8-51B3-4269-9EBD-D0E896871CDC}" destId="{25D8D4FF-C001-4A23-ADE4-E7600DD3E0A9}" srcOrd="2" destOrd="0" parTransId="{ECE8EB83-B99F-42FA-B7EF-5D818D997A54}" sibTransId="{96100D73-D663-4201-9ADD-5EF9044E2C4E}"/>
    <dgm:cxn modelId="{159537DF-0010-4787-A3E4-522577F1C7E1}" type="presOf" srcId="{B4005026-E21C-4020-9381-39D21A475159}" destId="{18895271-2279-42B3-9F82-F285832B5F67}" srcOrd="0" destOrd="0" presId="urn:microsoft.com/office/officeart/2005/8/layout/process1"/>
    <dgm:cxn modelId="{1877EAE0-46C0-4B60-ACA8-05A40EBE1B8A}" srcId="{6D52A7A8-51B3-4269-9EBD-D0E896871CDC}" destId="{B4005026-E21C-4020-9381-39D21A475159}" srcOrd="0" destOrd="0" parTransId="{4232FEBB-3E68-4D81-90AC-D44785183738}" sibTransId="{DBC12477-563B-482B-8054-A4DC59C1A9CA}"/>
    <dgm:cxn modelId="{71EC609C-157F-4C34-ABC6-2040C0EBC2AC}" type="presParOf" srcId="{C546B03C-4B9F-4781-9D60-059F194823B6}" destId="{18895271-2279-42B3-9F82-F285832B5F67}" srcOrd="0" destOrd="0" presId="urn:microsoft.com/office/officeart/2005/8/layout/process1"/>
    <dgm:cxn modelId="{FF71C632-D55F-4A31-A4CD-13AE76E92CA8}" type="presParOf" srcId="{C546B03C-4B9F-4781-9D60-059F194823B6}" destId="{5E4A73A7-7CB3-4283-8B44-4EE584A7473C}" srcOrd="1" destOrd="0" presId="urn:microsoft.com/office/officeart/2005/8/layout/process1"/>
    <dgm:cxn modelId="{BFAB8DB2-E41E-48A3-9DA8-33B57A1B3842}" type="presParOf" srcId="{5E4A73A7-7CB3-4283-8B44-4EE584A7473C}" destId="{C80DBD35-1E74-4020-92A1-2604B8C83860}" srcOrd="0" destOrd="0" presId="urn:microsoft.com/office/officeart/2005/8/layout/process1"/>
    <dgm:cxn modelId="{2E84B1F7-0CAB-402C-BD9D-7AF12997321E}" type="presParOf" srcId="{C546B03C-4B9F-4781-9D60-059F194823B6}" destId="{844A0BBB-39AB-41CA-A440-B99C3A14E703}" srcOrd="2" destOrd="0" presId="urn:microsoft.com/office/officeart/2005/8/layout/process1"/>
    <dgm:cxn modelId="{EE5856DC-17EC-4ADC-BF47-DF33920D0164}" type="presParOf" srcId="{C546B03C-4B9F-4781-9D60-059F194823B6}" destId="{E1B299BD-836F-46AB-AE2A-4C7735EC9D69}" srcOrd="3" destOrd="0" presId="urn:microsoft.com/office/officeart/2005/8/layout/process1"/>
    <dgm:cxn modelId="{11EAD374-B626-4C6A-9AEA-DC83B100C8D0}" type="presParOf" srcId="{E1B299BD-836F-46AB-AE2A-4C7735EC9D69}" destId="{67A243BF-4461-4608-8999-3752340FFE9A}" srcOrd="0" destOrd="0" presId="urn:microsoft.com/office/officeart/2005/8/layout/process1"/>
    <dgm:cxn modelId="{F8951A54-F3D7-4C0B-9895-715F361CC480}" type="presParOf" srcId="{C546B03C-4B9F-4781-9D60-059F194823B6}" destId="{B2A45F67-4F7B-449F-B865-32698AD3D95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95271-2279-42B3-9F82-F285832B5F67}">
      <dsp:nvSpPr>
        <dsp:cNvPr id="0" name=""/>
        <dsp:cNvSpPr/>
      </dsp:nvSpPr>
      <dsp:spPr>
        <a:xfrm>
          <a:off x="9153" y="0"/>
          <a:ext cx="2735787" cy="1490429"/>
        </a:xfrm>
        <a:prstGeom prst="roundRect">
          <a:avLst>
            <a:gd name="adj" fmla="val 10000"/>
          </a:avLst>
        </a:prstGeom>
        <a:solidFill>
          <a:srgbClr val="7D86E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Distribute the input data and the model across multiple GPUs</a:t>
          </a:r>
          <a:endParaRPr lang="en-US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2806" y="43653"/>
        <a:ext cx="2648481" cy="1403123"/>
      </dsp:txXfrm>
    </dsp:sp>
    <dsp:sp modelId="{5E4A73A7-7CB3-4283-8B44-4EE584A7473C}">
      <dsp:nvSpPr>
        <dsp:cNvPr id="0" name=""/>
        <dsp:cNvSpPr/>
      </dsp:nvSpPr>
      <dsp:spPr>
        <a:xfrm>
          <a:off x="3018519" y="405976"/>
          <a:ext cx="579986" cy="678475"/>
        </a:xfrm>
        <a:prstGeom prst="rightArrow">
          <a:avLst>
            <a:gd name="adj1" fmla="val 60000"/>
            <a:gd name="adj2" fmla="val 50000"/>
          </a:avLst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18519" y="541671"/>
        <a:ext cx="405990" cy="407085"/>
      </dsp:txXfrm>
    </dsp:sp>
    <dsp:sp modelId="{844A0BBB-39AB-41CA-A440-B99C3A14E703}">
      <dsp:nvSpPr>
        <dsp:cNvPr id="0" name=""/>
        <dsp:cNvSpPr/>
      </dsp:nvSpPr>
      <dsp:spPr>
        <a:xfrm>
          <a:off x="3839255" y="0"/>
          <a:ext cx="2735787" cy="1490429"/>
        </a:xfrm>
        <a:prstGeom prst="roundRect">
          <a:avLst>
            <a:gd name="adj" fmla="val 10000"/>
          </a:avLst>
        </a:prstGeom>
        <a:solidFill>
          <a:srgbClr val="7D86E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0" i="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</a:t>
          </a:r>
          <a:r>
            <a:rPr lang="en-US" sz="1800" b="0" i="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ompute the forward and backward passes on each GPU</a:t>
          </a:r>
          <a:endParaRPr lang="en-US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882908" y="43653"/>
        <a:ext cx="2648481" cy="1403123"/>
      </dsp:txXfrm>
    </dsp:sp>
    <dsp:sp modelId="{E1B299BD-836F-46AB-AE2A-4C7735EC9D69}">
      <dsp:nvSpPr>
        <dsp:cNvPr id="0" name=""/>
        <dsp:cNvSpPr/>
      </dsp:nvSpPr>
      <dsp:spPr>
        <a:xfrm>
          <a:off x="6848622" y="405976"/>
          <a:ext cx="579986" cy="678475"/>
        </a:xfrm>
        <a:prstGeom prst="rightArrow">
          <a:avLst>
            <a:gd name="adj1" fmla="val 60000"/>
            <a:gd name="adj2" fmla="val 50000"/>
          </a:avLst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848622" y="541671"/>
        <a:ext cx="405990" cy="407085"/>
      </dsp:txXfrm>
    </dsp:sp>
    <dsp:sp modelId="{B2A45F67-4F7B-449F-B865-32698AD3D953}">
      <dsp:nvSpPr>
        <dsp:cNvPr id="0" name=""/>
        <dsp:cNvSpPr/>
      </dsp:nvSpPr>
      <dsp:spPr>
        <a:xfrm>
          <a:off x="7669358" y="0"/>
          <a:ext cx="2735787" cy="1490429"/>
        </a:xfrm>
        <a:prstGeom prst="roundRect">
          <a:avLst>
            <a:gd name="adj" fmla="val 10000"/>
          </a:avLst>
        </a:prstGeom>
        <a:solidFill>
          <a:srgbClr val="7D86E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Aggregate the results to update the model parameters</a:t>
          </a:r>
          <a:endParaRPr lang="en-US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713011" y="43653"/>
        <a:ext cx="2648481" cy="1403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99818E3-F206-4D77-A4CB-1CB422CC2C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732A20-1F1D-4F93-A3FC-FC57179C9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BB52C-2633-421D-BE55-ED1EAC68733B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95D294-2691-4FAA-9D7B-2D1C95F382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352B47-3743-4056-80FC-D825403D9F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70FF-1804-415B-80CD-679ECEE5B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6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2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3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0">
            <a:extLst>
              <a:ext uri="{FF2B5EF4-FFF2-40B4-BE49-F238E27FC236}">
                <a16:creationId xmlns:a16="http://schemas.microsoft.com/office/drawing/2014/main" id="{621DBAD2-A66E-4DCD-9A6B-01EA6B8D4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8880" y="457200"/>
            <a:ext cx="7423265" cy="856211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defRPr lang="zh-CN" altLang="en-US" sz="3200" b="0" cap="none" dirty="0">
                <a:latin typeface="Segoe UI Black" panose="020B0A02040204020203" pitchFamily="34" charset="0"/>
              </a:defRPr>
            </a:lvl1pPr>
          </a:lstStyle>
          <a:p>
            <a:r>
              <a:rPr lang="en-US" altLang="zh-CN" sz="320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51754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0">
            <a:extLst>
              <a:ext uri="{FF2B5EF4-FFF2-40B4-BE49-F238E27FC236}">
                <a16:creationId xmlns:a16="http://schemas.microsoft.com/office/drawing/2014/main" id="{EBEC202B-90F6-D8B4-42AD-7EFC2642C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9" y="265888"/>
            <a:ext cx="6611974" cy="521208"/>
          </a:xfrm>
          <a:prstGeom prst="rect">
            <a:avLst/>
          </a:prstGeom>
        </p:spPr>
        <p:txBody>
          <a:bodyPr anchor="ctr" anchorCtr="0"/>
          <a:lstStyle>
            <a:lvl1pPr algn="l">
              <a:defRPr lang="en-US" sz="2800" cap="none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7F841A91-8F8A-B7C3-1229-0553C82428C2}"/>
              </a:ext>
            </a:extLst>
          </p:cNvPr>
          <p:cNvSpPr/>
          <p:nvPr userDrawn="1"/>
        </p:nvSpPr>
        <p:spPr>
          <a:xfrm>
            <a:off x="0" y="264960"/>
            <a:ext cx="155448" cy="521208"/>
          </a:xfrm>
          <a:prstGeom prst="rect">
            <a:avLst/>
          </a:prstGeom>
          <a:solidFill>
            <a:srgbClr val="687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rgbClr val="6873EB"/>
              </a:solidFill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C4447E38-B833-2BBD-0A21-2F2667FA90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20" y="859000"/>
            <a:ext cx="3761508" cy="519351"/>
          </a:xfrm>
          <a:prstGeom prst="roundRect">
            <a:avLst>
              <a:gd name="adj" fmla="val 50000"/>
            </a:avLst>
          </a:prstGeom>
          <a:solidFill>
            <a:srgbClr val="6873EB">
              <a:alpha val="20000"/>
            </a:srgbClr>
          </a:solidFill>
        </p:spPr>
        <p:txBody>
          <a:bodyPr wrap="square" lIns="182880" anchor="ctr" anchorCtr="0">
            <a:spAutoFit/>
          </a:bodyPr>
          <a:lstStyle>
            <a:lvl1pPr marL="0" indent="0">
              <a:buNone/>
              <a:defRPr lang="en-US" sz="2000" b="0" cap="none" baseline="0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marL="114306" lvl="0" indent="-342900">
              <a:spcBef>
                <a:spcPct val="0"/>
              </a:spcBef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44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485D4E79-8B7E-1A95-9B9B-C0CA9632A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219" y="859000"/>
            <a:ext cx="5636544" cy="52120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182880" rIns="182880" anchor="ctr" anchorCtr="0">
            <a:noAutofit/>
          </a:bodyPr>
          <a:lstStyle>
            <a:lvl1pPr marL="0" indent="0" algn="r">
              <a:buNone/>
              <a:defRPr lang="en-US" sz="1800" b="0" cap="none" baseline="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pPr marL="114306" lvl="0" indent="-342900">
              <a:spcBef>
                <a:spcPct val="0"/>
              </a:spcBef>
            </a:pPr>
            <a:r>
              <a:rPr lang="en-US"/>
              <a:t>Third Level</a:t>
            </a:r>
          </a:p>
        </p:txBody>
      </p:sp>
      <p:sp>
        <p:nvSpPr>
          <p:cNvPr id="11" name="Title 20">
            <a:extLst>
              <a:ext uri="{FF2B5EF4-FFF2-40B4-BE49-F238E27FC236}">
                <a16:creationId xmlns:a16="http://schemas.microsoft.com/office/drawing/2014/main" id="{EBEC202B-90F6-D8B4-42AD-7EFC2642C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9" y="265888"/>
            <a:ext cx="6611974" cy="521208"/>
          </a:xfrm>
          <a:prstGeom prst="rect">
            <a:avLst/>
          </a:prstGeom>
        </p:spPr>
        <p:txBody>
          <a:bodyPr anchor="ctr" anchorCtr="0"/>
          <a:lstStyle>
            <a:lvl1pPr algn="l">
              <a:defRPr lang="en-US" sz="2800" cap="none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7F841A91-8F8A-B7C3-1229-0553C82428C2}"/>
              </a:ext>
            </a:extLst>
          </p:cNvPr>
          <p:cNvSpPr/>
          <p:nvPr userDrawn="1"/>
        </p:nvSpPr>
        <p:spPr>
          <a:xfrm>
            <a:off x="0" y="264960"/>
            <a:ext cx="155448" cy="521208"/>
          </a:xfrm>
          <a:prstGeom prst="rect">
            <a:avLst/>
          </a:prstGeom>
          <a:solidFill>
            <a:srgbClr val="687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rgbClr val="6873EB"/>
              </a:solidFill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C4447E38-B833-2BBD-0A21-2F2667FA90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9" y="859000"/>
            <a:ext cx="3198143" cy="519351"/>
          </a:xfrm>
          <a:prstGeom prst="roundRect">
            <a:avLst>
              <a:gd name="adj" fmla="val 50000"/>
            </a:avLst>
          </a:prstGeom>
          <a:solidFill>
            <a:srgbClr val="E1E3FB"/>
          </a:solidFill>
        </p:spPr>
        <p:txBody>
          <a:bodyPr wrap="square" lIns="182880" anchor="ctr" anchorCtr="0">
            <a:spAutoFit/>
          </a:bodyPr>
          <a:lstStyle>
            <a:lvl1pPr marL="0" indent="0">
              <a:buNone/>
              <a:defRPr lang="en-US" sz="2000" b="0" cap="none" baseline="0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marL="114306" lvl="0" indent="-342900">
              <a:spcBef>
                <a:spcPct val="0"/>
              </a:spcBef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694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bg>
      <p:bgPr>
        <a:solidFill>
          <a:srgbClr val="7D8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485D4E79-8B7E-1A95-9B9B-C0CA9632A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219" y="859000"/>
            <a:ext cx="5636544" cy="52120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182880" rIns="182880" anchor="ctr" anchorCtr="0">
            <a:noAutofit/>
          </a:bodyPr>
          <a:lstStyle>
            <a:lvl1pPr marL="0" indent="0" algn="r">
              <a:buNone/>
              <a:defRPr lang="en-US" sz="1800" b="0" cap="none" baseline="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pPr marL="114306" lvl="0" indent="-342900">
              <a:spcBef>
                <a:spcPct val="0"/>
              </a:spcBef>
            </a:pPr>
            <a:r>
              <a:rPr lang="en-US"/>
              <a:t>Third Level</a:t>
            </a:r>
          </a:p>
        </p:txBody>
      </p:sp>
      <p:sp>
        <p:nvSpPr>
          <p:cNvPr id="11" name="Title 20">
            <a:extLst>
              <a:ext uri="{FF2B5EF4-FFF2-40B4-BE49-F238E27FC236}">
                <a16:creationId xmlns:a16="http://schemas.microsoft.com/office/drawing/2014/main" id="{EBEC202B-90F6-D8B4-42AD-7EFC2642C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9" y="265888"/>
            <a:ext cx="6611974" cy="521208"/>
          </a:xfrm>
          <a:prstGeom prst="rect">
            <a:avLst/>
          </a:prstGeom>
        </p:spPr>
        <p:txBody>
          <a:bodyPr anchor="ctr" anchorCtr="0"/>
          <a:lstStyle>
            <a:lvl1pPr algn="l">
              <a:defRPr lang="en-US" sz="2800" cap="none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7F841A91-8F8A-B7C3-1229-0553C82428C2}"/>
              </a:ext>
            </a:extLst>
          </p:cNvPr>
          <p:cNvSpPr/>
          <p:nvPr userDrawn="1"/>
        </p:nvSpPr>
        <p:spPr>
          <a:xfrm>
            <a:off x="0" y="264960"/>
            <a:ext cx="155448" cy="521208"/>
          </a:xfrm>
          <a:prstGeom prst="rect">
            <a:avLst/>
          </a:prstGeom>
          <a:solidFill>
            <a:srgbClr val="687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rgbClr val="6873EB"/>
              </a:solidFill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C4447E38-B833-2BBD-0A21-2F2667FA90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9" y="859000"/>
            <a:ext cx="3198143" cy="519351"/>
          </a:xfrm>
          <a:prstGeom prst="roundRect">
            <a:avLst>
              <a:gd name="adj" fmla="val 50000"/>
            </a:avLst>
          </a:prstGeom>
          <a:solidFill>
            <a:srgbClr val="E1E3FB"/>
          </a:solidFill>
        </p:spPr>
        <p:txBody>
          <a:bodyPr wrap="square" lIns="182880" anchor="ctr" anchorCtr="0">
            <a:spAutoFit/>
          </a:bodyPr>
          <a:lstStyle>
            <a:lvl1pPr marL="0" indent="0">
              <a:buNone/>
              <a:defRPr lang="en-US" sz="2000" b="0" cap="none" baseline="0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marL="114306" lvl="0" indent="-342900">
              <a:spcBef>
                <a:spcPct val="0"/>
              </a:spcBef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779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751DAD-6702-FD60-5CB7-DF9E9E878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918" y="266817"/>
            <a:ext cx="4535609" cy="519351"/>
          </a:xfrm>
          <a:prstGeom prst="roundRect">
            <a:avLst>
              <a:gd name="adj" fmla="val 50000"/>
            </a:avLst>
          </a:prstGeom>
          <a:solidFill>
            <a:srgbClr val="6873EB">
              <a:alpha val="20000"/>
            </a:srgbClr>
          </a:solidFill>
        </p:spPr>
        <p:txBody>
          <a:bodyPr wrap="square" lIns="182880" anchor="ctr" anchorCtr="0">
            <a:spAutoFit/>
          </a:bodyPr>
          <a:lstStyle>
            <a:lvl1pPr marL="0" indent="0">
              <a:buNone/>
              <a:defRPr lang="en-US" sz="2000" b="0" cap="none" baseline="0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marL="114306" lvl="0" indent="-342900">
              <a:spcBef>
                <a:spcPct val="0"/>
              </a:spcBef>
            </a:pPr>
            <a:r>
              <a:rPr lang="en-US"/>
              <a:t>Second Level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CBC1F9A-705E-B8A9-00AE-8EED76805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9310" y="265888"/>
            <a:ext cx="6611974" cy="521208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US" sz="2800" cap="none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C556140-CB81-BF56-32CA-C7773CC4C7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818" y="869295"/>
            <a:ext cx="1486241" cy="36933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lIns="182880" anchor="ctr" anchorCtr="0">
            <a:spAutoFit/>
          </a:bodyPr>
          <a:lstStyle>
            <a:lvl1pPr marL="0" indent="0">
              <a:buNone/>
              <a:defRPr lang="en-US" sz="2000" b="0" cap="none" baseline="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pPr marL="114306" lvl="0" indent="-342900">
              <a:spcBef>
                <a:spcPct val="0"/>
              </a:spcBef>
            </a:pPr>
            <a:r>
              <a:rPr lang="en-US"/>
              <a:t>Third level</a:t>
            </a:r>
          </a:p>
        </p:txBody>
      </p:sp>
      <p:sp>
        <p:nvSpPr>
          <p:cNvPr id="2" name="矩形 6">
            <a:extLst>
              <a:ext uri="{FF2B5EF4-FFF2-40B4-BE49-F238E27FC236}">
                <a16:creationId xmlns:a16="http://schemas.microsoft.com/office/drawing/2014/main" id="{D46A6913-FF1A-C0B7-E03D-F2F59E3B1728}"/>
              </a:ext>
            </a:extLst>
          </p:cNvPr>
          <p:cNvSpPr/>
          <p:nvPr userDrawn="1"/>
        </p:nvSpPr>
        <p:spPr>
          <a:xfrm>
            <a:off x="12036552" y="264960"/>
            <a:ext cx="155448" cy="521208"/>
          </a:xfrm>
          <a:prstGeom prst="rect">
            <a:avLst/>
          </a:prstGeom>
          <a:solidFill>
            <a:srgbClr val="687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rgbClr val="6873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21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35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3" r:id="rId3"/>
    <p:sldLayoutId id="2147483698" r:id="rId4"/>
    <p:sldLayoutId id="2147483696" r:id="rId5"/>
    <p:sldLayoutId id="2147483694" r:id="rId6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poooool/new-plant-diseases-datase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8A0C6233-E929-47C1-83BA-1BB65F23E21D}"/>
              </a:ext>
            </a:extLst>
          </p:cNvPr>
          <p:cNvSpPr/>
          <p:nvPr/>
        </p:nvSpPr>
        <p:spPr>
          <a:xfrm flipV="1">
            <a:off x="5769033" y="0"/>
            <a:ext cx="6422967" cy="6858000"/>
          </a:xfrm>
          <a:prstGeom prst="rect">
            <a:avLst/>
          </a:prstGeom>
          <a:gradFill flip="none" rotWithShape="1">
            <a:gsLst>
              <a:gs pos="74000">
                <a:srgbClr val="7D86EB"/>
              </a:gs>
              <a:gs pos="0">
                <a:srgbClr val="B9ACFB"/>
              </a:gs>
              <a:gs pos="42000">
                <a:srgbClr val="A594FA"/>
              </a:gs>
              <a:gs pos="100000">
                <a:srgbClr val="6873E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69848-7999-3DE3-CB45-72157728C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12242" r="19980" b="34410"/>
          <a:stretch/>
        </p:blipFill>
        <p:spPr>
          <a:xfrm>
            <a:off x="0" y="1"/>
            <a:ext cx="6857999" cy="6857999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9B6644D7-58D4-4236-B355-12A99F31E079}"/>
              </a:ext>
            </a:extLst>
          </p:cNvPr>
          <p:cNvSpPr txBox="1">
            <a:spLocks/>
          </p:cNvSpPr>
          <p:nvPr/>
        </p:nvSpPr>
        <p:spPr>
          <a:xfrm>
            <a:off x="9315346" y="1297965"/>
            <a:ext cx="2267054" cy="63038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200" b="0" cap="none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 13</a:t>
            </a:r>
            <a:endParaRPr lang="zh-CN" altLang="en-US" sz="3200" b="0" cap="none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C0F9F5A2-22CA-47D6-86C7-F3C4117CA4FF}"/>
              </a:ext>
            </a:extLst>
          </p:cNvPr>
          <p:cNvSpPr txBox="1">
            <a:spLocks/>
          </p:cNvSpPr>
          <p:nvPr/>
        </p:nvSpPr>
        <p:spPr>
          <a:xfrm>
            <a:off x="9315346" y="5306229"/>
            <a:ext cx="2267054" cy="109457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0" cap="none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He Zhou</a:t>
            </a:r>
          </a:p>
          <a:p>
            <a:pPr algn="r">
              <a:lnSpc>
                <a:spcPct val="100000"/>
              </a:lnSpc>
            </a:pPr>
            <a:r>
              <a:rPr lang="en-US" sz="1600" b="0" i="0" cap="none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Weiyu Wang</a:t>
            </a:r>
          </a:p>
          <a:p>
            <a:pPr algn="r">
              <a:lnSpc>
                <a:spcPct val="100000"/>
              </a:lnSpc>
            </a:pPr>
            <a:endParaRPr lang="en-US" altLang="zh-CN" sz="1600" b="0" cap="none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r">
              <a:lnSpc>
                <a:spcPct val="100000"/>
              </a:lnSpc>
            </a:pPr>
            <a:endParaRPr lang="en-US" sz="1600" b="0" cap="none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r">
              <a:lnSpc>
                <a:spcPct val="100000"/>
              </a:lnSpc>
            </a:pPr>
            <a:endParaRPr lang="en-US" sz="1600" b="0" cap="none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r">
              <a:lnSpc>
                <a:spcPct val="100000"/>
              </a:lnSpc>
            </a:pPr>
            <a:endParaRPr lang="en-US" sz="1600" b="0" cap="none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r">
              <a:lnSpc>
                <a:spcPct val="100000"/>
              </a:lnSpc>
            </a:pPr>
            <a:endParaRPr lang="en-US" sz="1600" b="0" cap="none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B81A9-F7D5-D193-7824-31DB2D2FD424}"/>
              </a:ext>
            </a:extLst>
          </p:cNvPr>
          <p:cNvSpPr/>
          <p:nvPr/>
        </p:nvSpPr>
        <p:spPr>
          <a:xfrm>
            <a:off x="-1" y="-1"/>
            <a:ext cx="6857999" cy="6858000"/>
          </a:xfrm>
          <a:prstGeom prst="rect">
            <a:avLst/>
          </a:prstGeom>
          <a:solidFill>
            <a:srgbClr val="B9AC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21">
            <a:extLst>
              <a:ext uri="{FF2B5EF4-FFF2-40B4-BE49-F238E27FC236}">
                <a16:creationId xmlns:a16="http://schemas.microsoft.com/office/drawing/2014/main" id="{E6FF2A1E-6BFC-0182-2AF9-4A43666A3771}"/>
              </a:ext>
            </a:extLst>
          </p:cNvPr>
          <p:cNvSpPr/>
          <p:nvPr/>
        </p:nvSpPr>
        <p:spPr>
          <a:xfrm flipV="1">
            <a:off x="3669698" y="2079039"/>
            <a:ext cx="7863840" cy="2743200"/>
          </a:xfrm>
          <a:prstGeom prst="roundRect">
            <a:avLst>
              <a:gd name="adj" fmla="val 9487"/>
            </a:avLst>
          </a:prstGeom>
          <a:solidFill>
            <a:srgbClr val="B9AC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3E7C9EA-234D-C193-990C-8F94567F42D8}"/>
              </a:ext>
            </a:extLst>
          </p:cNvPr>
          <p:cNvSpPr txBox="1">
            <a:spLocks/>
          </p:cNvSpPr>
          <p:nvPr/>
        </p:nvSpPr>
        <p:spPr>
          <a:xfrm>
            <a:off x="3976594" y="2663965"/>
            <a:ext cx="7556944" cy="877812"/>
          </a:xfrm>
          <a:prstGeom prst="rect">
            <a:avLst/>
          </a:prstGeom>
          <a:effectLst/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0" cap="none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Parallelizing Plant Health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44B8218-AC9C-CDAD-E43F-9364DA03944C}"/>
              </a:ext>
            </a:extLst>
          </p:cNvPr>
          <p:cNvSpPr txBox="1">
            <a:spLocks/>
          </p:cNvSpPr>
          <p:nvPr/>
        </p:nvSpPr>
        <p:spPr>
          <a:xfrm>
            <a:off x="3976594" y="3468197"/>
            <a:ext cx="7556944" cy="877812"/>
          </a:xfrm>
          <a:prstGeom prst="rect">
            <a:avLst/>
          </a:prstGeom>
          <a:effectLst/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 cap="none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Comparative Study of Parallel Deep Learning for Plant Disease Classification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B838FD8-93CF-427C-B325-D6BEAA18F621}"/>
              </a:ext>
            </a:extLst>
          </p:cNvPr>
          <p:cNvSpPr/>
          <p:nvPr/>
        </p:nvSpPr>
        <p:spPr>
          <a:xfrm flipV="1">
            <a:off x="0" y="464103"/>
            <a:ext cx="1724891" cy="640080"/>
          </a:xfrm>
          <a:prstGeom prst="rect">
            <a:avLst/>
          </a:prstGeom>
          <a:solidFill>
            <a:srgbClr val="7D86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33" name="矩形: 圆顶角 32">
            <a:extLst>
              <a:ext uri="{FF2B5EF4-FFF2-40B4-BE49-F238E27FC236}">
                <a16:creationId xmlns:a16="http://schemas.microsoft.com/office/drawing/2014/main" id="{9BF9ED59-9130-403E-88CE-525655E462C2}"/>
              </a:ext>
            </a:extLst>
          </p:cNvPr>
          <p:cNvSpPr/>
          <p:nvPr/>
        </p:nvSpPr>
        <p:spPr>
          <a:xfrm rot="16200000" flipV="1">
            <a:off x="1724891" y="464103"/>
            <a:ext cx="640080" cy="640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D86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A09473DF-4BA2-463A-9CEF-08AD2ECEA2FA}"/>
              </a:ext>
            </a:extLst>
          </p:cNvPr>
          <p:cNvSpPr txBox="1">
            <a:spLocks/>
          </p:cNvSpPr>
          <p:nvPr/>
        </p:nvSpPr>
        <p:spPr>
          <a:xfrm>
            <a:off x="161939" y="590177"/>
            <a:ext cx="1857430" cy="4294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cap="none">
                <a:solidFill>
                  <a:schemeClr val="bg1"/>
                </a:solidFill>
                <a:latin typeface="Segoe UI Black"/>
                <a:ea typeface="Segoe UI Black"/>
              </a:rPr>
              <a:t>CSYE 7105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5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44863-0AB1-FE4B-9CEB-C5BDB7DFCF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3 Dataset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71886-70F1-F347-92A1-7CF74F807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4504947" cy="519351"/>
          </a:xfrm>
        </p:spPr>
        <p:txBody>
          <a:bodyPr/>
          <a:lstStyle/>
          <a:p>
            <a:r>
              <a:rPr lang="en-US"/>
              <a:t>3.2 Exploratory 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C1A70-56A8-B9F3-9C34-6351A2230C9D}"/>
              </a:ext>
            </a:extLst>
          </p:cNvPr>
          <p:cNvSpPr txBox="1"/>
          <p:nvPr/>
        </p:nvSpPr>
        <p:spPr>
          <a:xfrm>
            <a:off x="419100" y="1714499"/>
            <a:ext cx="42195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+mn-lt"/>
                <a:cs typeface="+mn-lt"/>
              </a:rPr>
              <a:t>The dataset is organized into 38 distinct categories based on plant species and specific diseases. Among these categories, there are 14 distinct plant categories and 26 types of plant diseases.</a:t>
            </a:r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14 Plant Categories: Apple, Blueberry, Cherry, Corn, Grape, Orange, Peach, Pepper, Potato, Raspberry, Soybean, Squash, Strawberry, Tomato.</a:t>
            </a:r>
            <a:endParaRPr lang="en-US"/>
          </a:p>
        </p:txBody>
      </p:sp>
      <p:pic>
        <p:nvPicPr>
          <p:cNvPr id="8" name="Picture 7" descr="A graph of different types of fruit&#10;&#10;Description automatically generated">
            <a:extLst>
              <a:ext uri="{FF2B5EF4-FFF2-40B4-BE49-F238E27FC236}">
                <a16:creationId xmlns:a16="http://schemas.microsoft.com/office/drawing/2014/main" id="{E43F144B-43FA-C615-50E7-899FDB3C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80934"/>
            <a:ext cx="3295650" cy="4514931"/>
          </a:xfrm>
          <a:prstGeom prst="rect">
            <a:avLst/>
          </a:prstGeom>
        </p:spPr>
      </p:pic>
      <p:pic>
        <p:nvPicPr>
          <p:cNvPr id="10" name="Picture 9" descr="A graph of different types of food&#10;&#10;Description automatically generated">
            <a:extLst>
              <a:ext uri="{FF2B5EF4-FFF2-40B4-BE49-F238E27FC236}">
                <a16:creationId xmlns:a16="http://schemas.microsoft.com/office/drawing/2014/main" id="{1ACAA83E-3ACA-2B55-CA0E-5F548A37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912" y="142875"/>
            <a:ext cx="2923700" cy="4438650"/>
          </a:xfrm>
          <a:prstGeom prst="rect">
            <a:avLst/>
          </a:prstGeom>
        </p:spPr>
      </p:pic>
      <p:pic>
        <p:nvPicPr>
          <p:cNvPr id="12" name="Picture 11" descr="A chart of different types of fruit&#10;&#10;Description automatically generated">
            <a:extLst>
              <a:ext uri="{FF2B5EF4-FFF2-40B4-BE49-F238E27FC236}">
                <a16:creationId xmlns:a16="http://schemas.microsoft.com/office/drawing/2014/main" id="{28BE504F-9389-C086-0BFB-F03629F7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50" y="4579735"/>
            <a:ext cx="3733800" cy="23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0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103A-71B9-6EA0-9884-AEF41528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79C8E-D480-5B21-4A07-EB298FE04E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3529609" cy="519351"/>
          </a:xfrm>
        </p:spPr>
        <p:txBody>
          <a:bodyPr/>
          <a:lstStyle/>
          <a:p>
            <a:r>
              <a:rPr lang="en-US"/>
              <a:t>4.1 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ED0C0-B9C2-560C-D854-93DC1AC5C115}"/>
              </a:ext>
            </a:extLst>
          </p:cNvPr>
          <p:cNvSpPr txBox="1"/>
          <p:nvPr/>
        </p:nvSpPr>
        <p:spPr>
          <a:xfrm>
            <a:off x="356755" y="1450398"/>
            <a:ext cx="6609484" cy="57708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cs typeface="Segoe UI"/>
              </a:rPr>
              <a:t>Data Cleaning</a:t>
            </a:r>
            <a:r>
              <a:rPr lang="en-US">
                <a:latin typeface="Calibri"/>
                <a:cs typeface="Segoe UI"/>
              </a:rPr>
              <a:t>: Identify or delete dirty image data and control image data pixel consistency.</a:t>
            </a:r>
          </a:p>
          <a:p>
            <a:endParaRPr lang="en-US" b="1">
              <a:latin typeface="Calibri"/>
              <a:cs typeface="Segoe UI"/>
            </a:endParaRPr>
          </a:p>
          <a:p>
            <a:r>
              <a:rPr lang="en-US" b="1">
                <a:latin typeface="Calibri"/>
                <a:cs typeface="Segoe UI"/>
              </a:rPr>
              <a:t>Import all the crucial libraries: </a:t>
            </a:r>
            <a:endParaRPr lang="en-US"/>
          </a:p>
          <a:p>
            <a:r>
              <a:rPr lang="en-US">
                <a:latin typeface="Calibri"/>
                <a:cs typeface="Segoe UI"/>
              </a:rPr>
              <a:t>import </a:t>
            </a:r>
            <a:r>
              <a:rPr lang="en-US" err="1">
                <a:latin typeface="Calibri"/>
                <a:cs typeface="Segoe UI"/>
              </a:rPr>
              <a:t>os</a:t>
            </a:r>
            <a:r>
              <a:rPr lang="en-US">
                <a:latin typeface="Calibri"/>
                <a:cs typeface="Segoe UI"/>
              </a:rPr>
              <a:t> </a:t>
            </a:r>
            <a:endParaRPr lang="en-US">
              <a:latin typeface="Avenir Next LT Pro Light"/>
              <a:cs typeface="Segoe UI"/>
            </a:endParaRPr>
          </a:p>
          <a:p>
            <a:r>
              <a:rPr lang="en-US">
                <a:latin typeface="Calibri"/>
                <a:cs typeface="Segoe UI"/>
              </a:rPr>
              <a:t>import </a:t>
            </a:r>
            <a:r>
              <a:rPr lang="en-US" err="1">
                <a:latin typeface="Calibri"/>
                <a:cs typeface="Segoe UI"/>
              </a:rPr>
              <a:t>dask</a:t>
            </a:r>
            <a:r>
              <a:rPr lang="en-US">
                <a:latin typeface="Calibri"/>
                <a:cs typeface="Segoe UI"/>
              </a:rPr>
              <a:t> </a:t>
            </a:r>
            <a:endParaRPr lang="en-US">
              <a:latin typeface="Avenir Next LT Pro Light"/>
              <a:cs typeface="Segoe UI"/>
            </a:endParaRPr>
          </a:p>
          <a:p>
            <a:r>
              <a:rPr lang="en-US">
                <a:latin typeface="Calibri"/>
                <a:cs typeface="Segoe UI"/>
              </a:rPr>
              <a:t>import </a:t>
            </a:r>
            <a:r>
              <a:rPr lang="en-US" err="1">
                <a:latin typeface="Calibri"/>
                <a:cs typeface="Segoe UI"/>
              </a:rPr>
              <a:t>dask.array</a:t>
            </a:r>
            <a:r>
              <a:rPr lang="en-US">
                <a:latin typeface="Calibri"/>
                <a:cs typeface="Segoe UI"/>
              </a:rPr>
              <a:t> as da from skimage.io </a:t>
            </a:r>
            <a:endParaRPr lang="en-US">
              <a:latin typeface="Avenir Next LT Pro Light"/>
              <a:cs typeface="Segoe UI"/>
            </a:endParaRPr>
          </a:p>
          <a:p>
            <a:r>
              <a:rPr lang="en-US">
                <a:latin typeface="Calibri"/>
                <a:cs typeface="Segoe UI"/>
              </a:rPr>
              <a:t>import </a:t>
            </a:r>
            <a:r>
              <a:rPr lang="en-US" err="1">
                <a:latin typeface="Calibri"/>
                <a:cs typeface="Segoe UI"/>
              </a:rPr>
              <a:t>imread</a:t>
            </a:r>
            <a:r>
              <a:rPr lang="en-US">
                <a:latin typeface="Calibri"/>
                <a:cs typeface="Segoe UI"/>
              </a:rPr>
              <a:t> import </a:t>
            </a:r>
            <a:r>
              <a:rPr lang="en-US" err="1">
                <a:latin typeface="Calibri"/>
                <a:cs typeface="Segoe UI"/>
              </a:rPr>
              <a:t>numpy</a:t>
            </a:r>
            <a:r>
              <a:rPr lang="en-US">
                <a:latin typeface="Calibri"/>
                <a:cs typeface="Segoe UI"/>
              </a:rPr>
              <a:t> as np</a:t>
            </a:r>
            <a:endParaRPr lang="en-US"/>
          </a:p>
          <a:p>
            <a:endParaRPr lang="en-US" b="1">
              <a:latin typeface="Calibri"/>
              <a:cs typeface="Segoe UI"/>
            </a:endParaRPr>
          </a:p>
          <a:p>
            <a:r>
              <a:rPr lang="en-US" b="1">
                <a:latin typeface="Calibri"/>
                <a:cs typeface="Segoe UI"/>
              </a:rPr>
              <a:t>Data Transformation: </a:t>
            </a:r>
            <a:endParaRPr lang="en-US">
              <a:latin typeface="Calibri"/>
              <a:cs typeface="Segoe UI"/>
            </a:endParaRPr>
          </a:p>
          <a:p>
            <a:r>
              <a:rPr lang="en-US">
                <a:latin typeface="Calibri"/>
                <a:cs typeface="Calibri"/>
              </a:rPr>
              <a:t>Read the image and convert it to an array of values.</a:t>
            </a:r>
            <a:endParaRPr lang="en-US"/>
          </a:p>
          <a:p>
            <a:r>
              <a:rPr lang="en-US">
                <a:latin typeface="Calibri"/>
                <a:cs typeface="Segoe UI"/>
              </a:rPr>
              <a:t>Convert an image to a </a:t>
            </a:r>
            <a:r>
              <a:rPr lang="en-US" err="1">
                <a:latin typeface="Calibri"/>
                <a:cs typeface="Segoe UI"/>
              </a:rPr>
              <a:t>PyTorch</a:t>
            </a:r>
            <a:r>
              <a:rPr lang="en-US">
                <a:latin typeface="Calibri"/>
                <a:cs typeface="Segoe UI"/>
              </a:rPr>
              <a:t> tensor using </a:t>
            </a:r>
            <a:r>
              <a:rPr lang="en-US" err="1">
                <a:latin typeface="Calibri"/>
                <a:cs typeface="Segoe UI"/>
              </a:rPr>
              <a:t>transforms.Compose</a:t>
            </a:r>
            <a:r>
              <a:rPr lang="en-US">
                <a:latin typeface="Calibri"/>
                <a:cs typeface="Segoe UI"/>
              </a:rPr>
              <a:t>.</a:t>
            </a:r>
          </a:p>
          <a:p>
            <a:endParaRPr lang="en-US" b="1">
              <a:latin typeface="Calibri"/>
              <a:cs typeface="Segoe UI"/>
            </a:endParaRPr>
          </a:p>
          <a:p>
            <a:r>
              <a:rPr lang="en-US" b="1">
                <a:latin typeface="Calibri"/>
                <a:cs typeface="Segoe UI"/>
              </a:rPr>
              <a:t>Data Normalization: </a:t>
            </a:r>
            <a:r>
              <a:rPr lang="en-US">
                <a:latin typeface="Calibri"/>
                <a:cs typeface="Segoe UI"/>
              </a:rPr>
              <a:t>Calculate mean and Standard Deviation</a:t>
            </a:r>
            <a:endParaRPr lang="en-US">
              <a:latin typeface="Avenir Next LT Pro Light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Calibri"/>
                <a:cs typeface="Calibri"/>
              </a:rPr>
              <a:t>Classic ImageNet statistics:</a:t>
            </a:r>
            <a:endParaRPr lang="en-US">
              <a:latin typeface="Avenir Next LT Pro Light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Calibri"/>
                <a:cs typeface="Calibri"/>
              </a:rPr>
              <a:t>mean = [0.485, 0.456, 0.406]</a:t>
            </a:r>
            <a:endParaRPr lang="en-US">
              <a:latin typeface="Avenir Next LT Pro Light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Calibri"/>
                <a:cs typeface="Calibri"/>
              </a:rPr>
              <a:t>std = [0.229, 0.224, 0.225]</a:t>
            </a:r>
            <a:endParaRPr lang="en-US">
              <a:latin typeface="Avenir Next LT Pro Light"/>
              <a:cs typeface="Calibri"/>
            </a:endParaRPr>
          </a:p>
          <a:p>
            <a:endParaRPr lang="en-US">
              <a:latin typeface="Calibri"/>
              <a:cs typeface="Segoe UI"/>
            </a:endParaRPr>
          </a:p>
          <a:p>
            <a:endParaRPr lang="en-US">
              <a:latin typeface="Calibri"/>
              <a:cs typeface="Segoe UI"/>
            </a:endParaRPr>
          </a:p>
        </p:txBody>
      </p:sp>
      <p:pic>
        <p:nvPicPr>
          <p:cNvPr id="9" name="Picture 8" descr="Data preprocessing stages">
            <a:extLst>
              <a:ext uri="{FF2B5EF4-FFF2-40B4-BE49-F238E27FC236}">
                <a16:creationId xmlns:a16="http://schemas.microsoft.com/office/drawing/2014/main" id="{AC2FF615-B237-C152-A512-2B753178C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2" t="-213" r="11235" b="-213"/>
          <a:stretch/>
        </p:blipFill>
        <p:spPr>
          <a:xfrm>
            <a:off x="7129030" y="1546860"/>
            <a:ext cx="4582397" cy="448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583D0-8FB3-129C-8683-EA8F7589A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5793838" cy="521208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r>
              <a:rPr lang="en-US"/>
              <a:t>Using Dask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B103A-71B9-6EA0-9884-AEF41528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79C8E-D480-5B21-4A07-EB298FE04E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3558637" cy="519351"/>
          </a:xfrm>
        </p:spPr>
        <p:txBody>
          <a:bodyPr/>
          <a:lstStyle/>
          <a:p>
            <a:r>
              <a:rPr lang="en-US"/>
              <a:t>4.1 Data Preprocessing</a:t>
            </a:r>
          </a:p>
        </p:txBody>
      </p:sp>
      <p:pic>
        <p:nvPicPr>
          <p:cNvPr id="4" name="Picture 3" descr="A graph of a number of workers&#10;&#10;Description automatically generated">
            <a:extLst>
              <a:ext uri="{FF2B5EF4-FFF2-40B4-BE49-F238E27FC236}">
                <a16:creationId xmlns:a16="http://schemas.microsoft.com/office/drawing/2014/main" id="{DA473867-2E10-4531-2B72-F5D26A69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74468"/>
            <a:ext cx="5286375" cy="658528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DD33A9-DA1C-895D-373F-EA326764F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163728"/>
              </p:ext>
            </p:extLst>
          </p:nvPr>
        </p:nvGraphicFramePr>
        <p:xfrm>
          <a:off x="628650" y="2781300"/>
          <a:ext cx="5463450" cy="2105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150">
                  <a:extLst>
                    <a:ext uri="{9D8B030D-6E8A-4147-A177-3AD203B41FA5}">
                      <a16:colId xmlns:a16="http://schemas.microsoft.com/office/drawing/2014/main" val="3854634042"/>
                    </a:ext>
                  </a:extLst>
                </a:gridCol>
                <a:gridCol w="1821150">
                  <a:extLst>
                    <a:ext uri="{9D8B030D-6E8A-4147-A177-3AD203B41FA5}">
                      <a16:colId xmlns:a16="http://schemas.microsoft.com/office/drawing/2014/main" val="2339410865"/>
                    </a:ext>
                  </a:extLst>
                </a:gridCol>
                <a:gridCol w="1821150">
                  <a:extLst>
                    <a:ext uri="{9D8B030D-6E8A-4147-A177-3AD203B41FA5}">
                      <a16:colId xmlns:a16="http://schemas.microsoft.com/office/drawing/2014/main" val="3454702918"/>
                    </a:ext>
                  </a:extLst>
                </a:gridCol>
              </a:tblGrid>
              <a:tr h="429674">
                <a:tc>
                  <a:txBody>
                    <a:bodyPr/>
                    <a:lstStyle/>
                    <a:p>
                      <a:r>
                        <a:rPr lang="en-US"/>
                        <a:t>Workers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Speed-up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843472"/>
                  </a:ext>
                </a:extLst>
              </a:tr>
              <a:tr h="418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1321.3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0625"/>
                  </a:ext>
                </a:extLst>
              </a:tr>
              <a:tr h="418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840.0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1.57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10971"/>
                  </a:ext>
                </a:extLst>
              </a:tr>
              <a:tr h="418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526.0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2.47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389385"/>
                  </a:ext>
                </a:extLst>
              </a:tr>
              <a:tr h="418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459.9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2.87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3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46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8583D0-8FB3-129C-8683-EA8F7589A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5793838" cy="521208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r>
              <a:rPr lang="en-US"/>
              <a:t>Using PyTorch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B103A-71B9-6EA0-9884-AEF41528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79C8E-D480-5B21-4A07-EB298FE04E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3558637" cy="519351"/>
          </a:xfrm>
        </p:spPr>
        <p:txBody>
          <a:bodyPr/>
          <a:lstStyle/>
          <a:p>
            <a:r>
              <a:rPr lang="en-US"/>
              <a:t>4.1 Data Preprocessing</a:t>
            </a:r>
          </a:p>
        </p:txBody>
      </p:sp>
      <p:pic>
        <p:nvPicPr>
          <p:cNvPr id="4" name="Picture 3" descr="A graph of a number of workers&#10;&#10;Description automatically generated">
            <a:extLst>
              <a:ext uri="{FF2B5EF4-FFF2-40B4-BE49-F238E27FC236}">
                <a16:creationId xmlns:a16="http://schemas.microsoft.com/office/drawing/2014/main" id="{A390067B-E22D-118A-C247-09E87AD2D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69501"/>
            <a:ext cx="5276850" cy="661427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98AB86-7F13-4680-1441-9D4031CE0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155360"/>
              </p:ext>
            </p:extLst>
          </p:nvPr>
        </p:nvGraphicFramePr>
        <p:xfrm>
          <a:off x="628650" y="2781300"/>
          <a:ext cx="5463450" cy="2105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150">
                  <a:extLst>
                    <a:ext uri="{9D8B030D-6E8A-4147-A177-3AD203B41FA5}">
                      <a16:colId xmlns:a16="http://schemas.microsoft.com/office/drawing/2014/main" val="3854634042"/>
                    </a:ext>
                  </a:extLst>
                </a:gridCol>
                <a:gridCol w="1821150">
                  <a:extLst>
                    <a:ext uri="{9D8B030D-6E8A-4147-A177-3AD203B41FA5}">
                      <a16:colId xmlns:a16="http://schemas.microsoft.com/office/drawing/2014/main" val="2339410865"/>
                    </a:ext>
                  </a:extLst>
                </a:gridCol>
                <a:gridCol w="1821150">
                  <a:extLst>
                    <a:ext uri="{9D8B030D-6E8A-4147-A177-3AD203B41FA5}">
                      <a16:colId xmlns:a16="http://schemas.microsoft.com/office/drawing/2014/main" val="3454702918"/>
                    </a:ext>
                  </a:extLst>
                </a:gridCol>
              </a:tblGrid>
              <a:tr h="429674">
                <a:tc>
                  <a:txBody>
                    <a:bodyPr/>
                    <a:lstStyle/>
                    <a:p>
                      <a:r>
                        <a:rPr lang="en-US"/>
                        <a:t>Workers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Speed-up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843472"/>
                  </a:ext>
                </a:extLst>
              </a:tr>
              <a:tr h="418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378.3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0625"/>
                  </a:ext>
                </a:extLst>
              </a:tr>
              <a:tr h="418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207.8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1.82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10971"/>
                  </a:ext>
                </a:extLst>
              </a:tr>
              <a:tr h="418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122.3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3.09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389385"/>
                  </a:ext>
                </a:extLst>
              </a:tr>
              <a:tr h="418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83.7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4.52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3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25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5322124" cy="521208"/>
          </a:xfrm>
        </p:spPr>
        <p:txBody>
          <a:bodyPr/>
          <a:lstStyle/>
          <a:p>
            <a:r>
              <a:rPr lang="en-US"/>
              <a:t>Serial Training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AF364-4F98-579C-7C92-DF633475545C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Calibri"/>
                <a:ea typeface="+mn-lt"/>
                <a:cs typeface="Calibri"/>
              </a:rPr>
              <a:t>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3730D-0524-7A4E-F7EC-3DB8F9E8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66" y="2147244"/>
            <a:ext cx="8073538" cy="3840480"/>
          </a:xfrm>
          <a:prstGeom prst="rect">
            <a:avLst/>
          </a:prstGeom>
        </p:spPr>
      </p:pic>
      <p:sp>
        <p:nvSpPr>
          <p:cNvPr id="6" name="文本框 33">
            <a:extLst>
              <a:ext uri="{FF2B5EF4-FFF2-40B4-BE49-F238E27FC236}">
                <a16:creationId xmlns:a16="http://schemas.microsoft.com/office/drawing/2014/main" id="{26F234CD-E762-9B76-1C2A-CAA0F736BAB2}"/>
              </a:ext>
            </a:extLst>
          </p:cNvPr>
          <p:cNvSpPr txBox="1"/>
          <p:nvPr/>
        </p:nvSpPr>
        <p:spPr>
          <a:xfrm>
            <a:off x="360219" y="2147244"/>
            <a:ext cx="3158086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latin typeface="Calibri"/>
                <a:ea typeface="+mn-lt"/>
                <a:cs typeface="Calibri"/>
              </a:rPr>
              <a:t>CPU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Intel(R) Xeon(R) Gold 6240 CPU @ 2.60GHz 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Architecture: X86_64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Count: 4 </a:t>
            </a:r>
            <a:r>
              <a:rPr lang="pt-BR" sz="16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(</a:t>
            </a:r>
            <a:r>
              <a:rPr lang="en-US" altLang="zh-CN" sz="16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1 </a:t>
            </a:r>
            <a:r>
              <a:rPr lang="pt-BR" sz="16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processes)</a:t>
            </a:r>
          </a:p>
          <a:p>
            <a:endParaRPr lang="pt-BR" sz="1600">
              <a:latin typeface="Calibri"/>
              <a:ea typeface="+mn-lt"/>
              <a:cs typeface="Calibri"/>
            </a:endParaRPr>
          </a:p>
          <a:p>
            <a:r>
              <a:rPr lang="en-US" sz="1600" b="1">
                <a:latin typeface="Calibri"/>
                <a:ea typeface="+mn-lt"/>
                <a:cs typeface="Calibri"/>
              </a:rPr>
              <a:t>GPU</a:t>
            </a:r>
            <a:endParaRPr lang="pt-BR" sz="1600">
              <a:latin typeface="Calibri"/>
              <a:ea typeface="+mn-lt"/>
              <a:cs typeface="Calibri"/>
            </a:endParaRPr>
          </a:p>
          <a:p>
            <a:r>
              <a:rPr lang="en-US" sz="1600">
                <a:latin typeface="Calibri"/>
                <a:ea typeface="+mn-lt"/>
                <a:cs typeface="Calibri"/>
              </a:rPr>
              <a:t>Tesla </a:t>
            </a:r>
            <a:r>
              <a:rPr lang="en-US" altLang="zh-CN" sz="1600">
                <a:latin typeface="Calibri"/>
                <a:ea typeface="+mn-lt"/>
                <a:cs typeface="Calibri"/>
              </a:rPr>
              <a:t>T4</a:t>
            </a:r>
          </a:p>
          <a:p>
            <a:r>
              <a:rPr lang="en-US" sz="1600">
                <a:latin typeface="Calibri"/>
                <a:ea typeface="+mn-lt"/>
                <a:cs typeface="Calibri"/>
              </a:rPr>
              <a:t>Count: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E4C88-BF74-3F20-F015-0539522F65FF}"/>
              </a:ext>
            </a:extLst>
          </p:cNvPr>
          <p:cNvSpPr/>
          <p:nvPr/>
        </p:nvSpPr>
        <p:spPr>
          <a:xfrm>
            <a:off x="3700920" y="3512845"/>
            <a:ext cx="3761994" cy="7496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8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77A380-0DBB-C4A4-546E-7888DCC74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"/>
          <a:stretch/>
        </p:blipFill>
        <p:spPr bwMode="auto">
          <a:xfrm>
            <a:off x="1962744" y="1847487"/>
            <a:ext cx="8402103" cy="4297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5322124" cy="521208"/>
          </a:xfrm>
        </p:spPr>
        <p:txBody>
          <a:bodyPr/>
          <a:lstStyle/>
          <a:p>
            <a:r>
              <a:rPr lang="en-US"/>
              <a:t>Serial Training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1FE7A4-9212-9751-9AB9-47D948A9BC39}"/>
              </a:ext>
            </a:extLst>
          </p:cNvPr>
          <p:cNvSpPr/>
          <p:nvPr/>
        </p:nvSpPr>
        <p:spPr>
          <a:xfrm>
            <a:off x="2948957" y="5565280"/>
            <a:ext cx="2233650" cy="37787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0A987-71EA-69B8-7A7F-F3DF8A42306B}"/>
              </a:ext>
            </a:extLst>
          </p:cNvPr>
          <p:cNvSpPr/>
          <p:nvPr/>
        </p:nvSpPr>
        <p:spPr>
          <a:xfrm>
            <a:off x="3529212" y="2496739"/>
            <a:ext cx="1139813" cy="37787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BEAFD-6D63-8567-0DA2-2BD2A254869A}"/>
              </a:ext>
            </a:extLst>
          </p:cNvPr>
          <p:cNvSpPr/>
          <p:nvPr/>
        </p:nvSpPr>
        <p:spPr>
          <a:xfrm>
            <a:off x="3593617" y="3157023"/>
            <a:ext cx="1011005" cy="37787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97068-8977-665D-57D3-D35CC857F038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/>
                <a:ea typeface="+mn-lt"/>
                <a:cs typeface="Calibri"/>
              </a:rPr>
              <a:t>Progress</a:t>
            </a:r>
            <a:endParaRPr lang="en-US" sz="1800" b="1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71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D5A4A-CAC1-AD4B-D65D-AAF82D32803A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Parallel Mechanism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6A40606-3DC9-75F6-F6ED-388B7DCFE6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8" y="859000"/>
            <a:ext cx="6583680" cy="521208"/>
          </a:xfrm>
        </p:spPr>
        <p:txBody>
          <a:bodyPr/>
          <a:lstStyle/>
          <a:p>
            <a:r>
              <a:rPr lang="en-US"/>
              <a:t>Using Multi-process (workers)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9FECB2-DF48-39D4-3D6D-98FB39EF68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F324F3-5F53-569B-1013-BD22035FAC25}"/>
              </a:ext>
            </a:extLst>
          </p:cNvPr>
          <p:cNvGrpSpPr/>
          <p:nvPr/>
        </p:nvGrpSpPr>
        <p:grpSpPr>
          <a:xfrm>
            <a:off x="3755322" y="2189124"/>
            <a:ext cx="7801483" cy="3897286"/>
            <a:chOff x="3554062" y="2101714"/>
            <a:chExt cx="7801483" cy="389728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A8FEA4-8FFB-E5D6-D4F8-96EFF84C73CB}"/>
                </a:ext>
              </a:extLst>
            </p:cNvPr>
            <p:cNvSpPr/>
            <p:nvPr/>
          </p:nvSpPr>
          <p:spPr>
            <a:xfrm>
              <a:off x="3554062" y="2101714"/>
              <a:ext cx="7801483" cy="38972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7EE35F5-C2D5-3905-8893-C060563B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31" r="2934"/>
            <a:stretch/>
          </p:blipFill>
          <p:spPr>
            <a:xfrm>
              <a:off x="3853043" y="2304183"/>
              <a:ext cx="7467601" cy="34908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FA6546E-A7E1-182A-5CA6-703487D41F14}"/>
              </a:ext>
            </a:extLst>
          </p:cNvPr>
          <p:cNvSpPr txBox="1"/>
          <p:nvPr/>
        </p:nvSpPr>
        <p:spPr>
          <a:xfrm>
            <a:off x="360218" y="2466123"/>
            <a:ext cx="28576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 workers in DataLoader</a:t>
            </a:r>
          </a:p>
          <a:p>
            <a:endParaRPr lang="en-US" i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uses multiple processes to load and process batch data from the disk into memory and puts it into a queue. </a:t>
            </a:r>
          </a:p>
          <a:p>
            <a:endParaRPr lang="en-US" i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training process then consumes batches from this queue, reducing the overall time taken for each training iteration.</a:t>
            </a:r>
            <a:endParaRPr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01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DC31F8-9F76-9531-95EF-38529CAC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66" y="2147244"/>
            <a:ext cx="8073538" cy="38404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583680" cy="521208"/>
          </a:xfrm>
        </p:spPr>
        <p:txBody>
          <a:bodyPr/>
          <a:lstStyle/>
          <a:p>
            <a:r>
              <a:rPr lang="en-US"/>
              <a:t>Using Multi-process (workers)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sp>
        <p:nvSpPr>
          <p:cNvPr id="5" name="文本框 33">
            <a:extLst>
              <a:ext uri="{FF2B5EF4-FFF2-40B4-BE49-F238E27FC236}">
                <a16:creationId xmlns:a16="http://schemas.microsoft.com/office/drawing/2014/main" id="{6A2A68F7-015C-7908-281A-793B6AF0F416}"/>
              </a:ext>
            </a:extLst>
          </p:cNvPr>
          <p:cNvSpPr txBox="1"/>
          <p:nvPr/>
        </p:nvSpPr>
        <p:spPr>
          <a:xfrm>
            <a:off x="360219" y="2147244"/>
            <a:ext cx="3158086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latin typeface="Calibri"/>
                <a:ea typeface="+mn-lt"/>
                <a:cs typeface="Calibri"/>
              </a:rPr>
              <a:t>CPU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Intel(R) Xeon(R) Gold 6240 CPU @ 2.60GHz 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Architecture: X86_64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Count: 4 </a:t>
            </a:r>
            <a:r>
              <a:rPr lang="pt-BR" sz="16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(2, 4, 8 processes)</a:t>
            </a:r>
          </a:p>
          <a:p>
            <a:endParaRPr lang="pt-BR" sz="1600">
              <a:latin typeface="Calibri"/>
              <a:ea typeface="+mn-lt"/>
              <a:cs typeface="Calibri"/>
            </a:endParaRPr>
          </a:p>
          <a:p>
            <a:r>
              <a:rPr lang="en-US" sz="1600" b="1">
                <a:latin typeface="Calibri"/>
                <a:ea typeface="+mn-lt"/>
                <a:cs typeface="Calibri"/>
              </a:rPr>
              <a:t>GPU</a:t>
            </a:r>
            <a:endParaRPr lang="pt-BR" sz="1600">
              <a:latin typeface="Calibri"/>
              <a:ea typeface="+mn-lt"/>
              <a:cs typeface="Calibri"/>
            </a:endParaRPr>
          </a:p>
          <a:p>
            <a:r>
              <a:rPr lang="en-US" sz="1600">
                <a:latin typeface="Calibri"/>
                <a:ea typeface="+mn-lt"/>
                <a:cs typeface="Calibri"/>
              </a:rPr>
              <a:t>Tesla </a:t>
            </a:r>
            <a:r>
              <a:rPr lang="en-US" altLang="zh-CN" sz="1600">
                <a:latin typeface="Calibri"/>
                <a:ea typeface="+mn-lt"/>
                <a:cs typeface="Calibri"/>
              </a:rPr>
              <a:t>T4</a:t>
            </a:r>
          </a:p>
          <a:p>
            <a:r>
              <a:rPr lang="en-US" sz="1600">
                <a:latin typeface="Calibri"/>
                <a:ea typeface="+mn-lt"/>
                <a:cs typeface="Calibri"/>
              </a:rPr>
              <a:t>Count: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350161-0BCD-5DED-EE5A-37BD59A237EC}"/>
              </a:ext>
            </a:extLst>
          </p:cNvPr>
          <p:cNvSpPr/>
          <p:nvPr/>
        </p:nvSpPr>
        <p:spPr>
          <a:xfrm>
            <a:off x="3700920" y="3512845"/>
            <a:ext cx="3761994" cy="7496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D5A4A-CAC1-AD4B-D65D-AAF82D32803A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Calibri"/>
                <a:ea typeface="+mn-lt"/>
                <a:cs typeface="Calibri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071489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A0FE3-B9D1-B5C5-BC9A-75362B40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1"/>
          <a:stretch/>
        </p:blipFill>
        <p:spPr bwMode="auto">
          <a:xfrm>
            <a:off x="1861253" y="1867140"/>
            <a:ext cx="8384918" cy="4297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583680" cy="521208"/>
          </a:xfrm>
        </p:spPr>
        <p:txBody>
          <a:bodyPr/>
          <a:lstStyle/>
          <a:p>
            <a:r>
              <a:rPr lang="en-US"/>
              <a:t>Using Multi-process (workers)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E5532-481E-07F1-6BFB-83E4EF55DE20}"/>
              </a:ext>
            </a:extLst>
          </p:cNvPr>
          <p:cNvSpPr/>
          <p:nvPr/>
        </p:nvSpPr>
        <p:spPr>
          <a:xfrm>
            <a:off x="1669129" y="5630404"/>
            <a:ext cx="3501654" cy="3473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0BF9D6-2C4F-006B-91F6-F6AAF1F680AE}"/>
              </a:ext>
            </a:extLst>
          </p:cNvPr>
          <p:cNvSpPr/>
          <p:nvPr/>
        </p:nvSpPr>
        <p:spPr>
          <a:xfrm>
            <a:off x="3419956" y="2534314"/>
            <a:ext cx="1040694" cy="37787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F4014-8D56-7118-D11B-493A6FAA70D9}"/>
              </a:ext>
            </a:extLst>
          </p:cNvPr>
          <p:cNvSpPr/>
          <p:nvPr/>
        </p:nvSpPr>
        <p:spPr>
          <a:xfrm>
            <a:off x="3419956" y="4498603"/>
            <a:ext cx="1040694" cy="37787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335ADE-B189-E837-AAFC-EEC17AA2A0AA}"/>
              </a:ext>
            </a:extLst>
          </p:cNvPr>
          <p:cNvSpPr/>
          <p:nvPr/>
        </p:nvSpPr>
        <p:spPr>
          <a:xfrm>
            <a:off x="9668540" y="827796"/>
            <a:ext cx="1645920" cy="1645920"/>
          </a:xfrm>
          <a:prstGeom prst="ellipse">
            <a:avLst/>
          </a:prstGeom>
          <a:solidFill>
            <a:srgbClr val="7D8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40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DE147-1BF5-0D2F-9C53-004EEE445B67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/>
                <a:ea typeface="+mn-lt"/>
                <a:cs typeface="Calibri"/>
              </a:rPr>
              <a:t>Progress</a:t>
            </a:r>
            <a:endParaRPr lang="en-US" sz="1800" b="1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85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B6A082-7111-50D7-29A3-655D7928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99" y="1871176"/>
            <a:ext cx="8339024" cy="42976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583680" cy="521208"/>
          </a:xfrm>
        </p:spPr>
        <p:txBody>
          <a:bodyPr/>
          <a:lstStyle/>
          <a:p>
            <a:r>
              <a:rPr lang="en-US"/>
              <a:t>Using Multi-process (workers)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E5532-481E-07F1-6BFB-83E4EF55DE20}"/>
              </a:ext>
            </a:extLst>
          </p:cNvPr>
          <p:cNvSpPr/>
          <p:nvPr/>
        </p:nvSpPr>
        <p:spPr>
          <a:xfrm>
            <a:off x="1494625" y="5630404"/>
            <a:ext cx="3501654" cy="3473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3904B0-0F26-7935-190B-A19141F67850}"/>
              </a:ext>
            </a:extLst>
          </p:cNvPr>
          <p:cNvSpPr/>
          <p:nvPr/>
        </p:nvSpPr>
        <p:spPr>
          <a:xfrm>
            <a:off x="3485580" y="3812999"/>
            <a:ext cx="1040694" cy="37787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192-01D2-66C4-23F0-2781F460B7E2}"/>
              </a:ext>
            </a:extLst>
          </p:cNvPr>
          <p:cNvSpPr/>
          <p:nvPr/>
        </p:nvSpPr>
        <p:spPr>
          <a:xfrm>
            <a:off x="3485580" y="4430606"/>
            <a:ext cx="1040694" cy="37787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80BFC8-51D2-DFA9-80F8-3399C753B2DC}"/>
              </a:ext>
            </a:extLst>
          </p:cNvPr>
          <p:cNvSpPr/>
          <p:nvPr/>
        </p:nvSpPr>
        <p:spPr>
          <a:xfrm>
            <a:off x="9668540" y="827796"/>
            <a:ext cx="1645920" cy="1645920"/>
          </a:xfrm>
          <a:prstGeom prst="ellipse">
            <a:avLst/>
          </a:prstGeom>
          <a:solidFill>
            <a:srgbClr val="7D8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40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B5FC02-A2CD-6F92-7F98-585A114F297A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/>
                <a:ea typeface="+mn-lt"/>
                <a:cs typeface="Calibri"/>
              </a:rPr>
              <a:t>Progress</a:t>
            </a:r>
            <a:endParaRPr lang="en-US" sz="1800" b="1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08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8C54A-022D-4118-9B41-422D9F936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354" y="596559"/>
            <a:ext cx="2763985" cy="856211"/>
          </a:xfrm>
        </p:spPr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1D51-ABD5-4CD5-8AF0-C0C0FDFBD263}"/>
              </a:ext>
            </a:extLst>
          </p:cNvPr>
          <p:cNvSpPr txBox="1"/>
          <p:nvPr/>
        </p:nvSpPr>
        <p:spPr>
          <a:xfrm>
            <a:off x="844252" y="3656066"/>
            <a:ext cx="1792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Bef>
                <a:spcPts val="1200"/>
              </a:spcBef>
              <a:buClr>
                <a:srgbClr val="6873EB"/>
              </a:buClr>
              <a:buFont typeface="Wingdings" panose="05000000000000000000" pitchFamily="2" charset="2"/>
              <a:buChar char="ü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274320" indent="-274320">
              <a:spcBef>
                <a:spcPts val="1200"/>
              </a:spcBef>
              <a:buClr>
                <a:srgbClr val="6873EB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  <a:p>
            <a:pPr marL="274320" indent="-274320">
              <a:spcBef>
                <a:spcPts val="1200"/>
              </a:spcBef>
              <a:buClr>
                <a:srgbClr val="6873EB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Goals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D1C0DA-BE01-418C-9305-A36907642A5F}"/>
              </a:ext>
            </a:extLst>
          </p:cNvPr>
          <p:cNvSpPr txBox="1"/>
          <p:nvPr/>
        </p:nvSpPr>
        <p:spPr>
          <a:xfrm>
            <a:off x="2935749" y="3663252"/>
            <a:ext cx="19888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Bef>
                <a:spcPts val="1200"/>
              </a:spcBef>
              <a:buClr>
                <a:srgbClr val="7D86EB"/>
              </a:buClr>
              <a:buFont typeface="Wingdings" panose="05000000000000000000" pitchFamily="2" charset="2"/>
              <a:buChar char="ü"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Roadmap</a:t>
            </a:r>
          </a:p>
          <a:p>
            <a:pPr marL="274320" indent="-274320">
              <a:spcBef>
                <a:spcPts val="1200"/>
              </a:spcBef>
              <a:buClr>
                <a:srgbClr val="7D86EB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Mechanism</a:t>
            </a:r>
          </a:p>
          <a:p>
            <a:pPr marL="274320" indent="-274320">
              <a:spcBef>
                <a:spcPts val="1200"/>
              </a:spcBef>
              <a:buClr>
                <a:srgbClr val="7D86EB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Tools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471319-864A-4548-90BF-507C888CA4C4}"/>
              </a:ext>
            </a:extLst>
          </p:cNvPr>
          <p:cNvSpPr txBox="1"/>
          <p:nvPr/>
        </p:nvSpPr>
        <p:spPr>
          <a:xfrm>
            <a:off x="5115455" y="3663252"/>
            <a:ext cx="18890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A594FA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  <a:p>
            <a:pPr marL="285750" indent="-285750">
              <a:spcBef>
                <a:spcPts val="1200"/>
              </a:spcBef>
              <a:buClr>
                <a:srgbClr val="A594FA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</a:p>
          <a:p>
            <a:pPr marL="285750" indent="-285750">
              <a:spcBef>
                <a:spcPts val="1200"/>
              </a:spcBef>
              <a:buClr>
                <a:srgbClr val="A594FA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B4F9191-CB53-4114-A341-18B3EA8A219F}"/>
              </a:ext>
            </a:extLst>
          </p:cNvPr>
          <p:cNvCxnSpPr>
            <a:cxnSpLocks/>
          </p:cNvCxnSpPr>
          <p:nvPr/>
        </p:nvCxnSpPr>
        <p:spPr>
          <a:xfrm>
            <a:off x="2794992" y="2539950"/>
            <a:ext cx="0" cy="2743200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F1F45E5-D4B0-40A8-B864-6BC08A627013}"/>
              </a:ext>
            </a:extLst>
          </p:cNvPr>
          <p:cNvCxnSpPr>
            <a:cxnSpLocks/>
          </p:cNvCxnSpPr>
          <p:nvPr/>
        </p:nvCxnSpPr>
        <p:spPr>
          <a:xfrm>
            <a:off x="4942043" y="2539950"/>
            <a:ext cx="0" cy="2743200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09DDF0-462A-46AA-BE55-875CC5A25C56}"/>
              </a:ext>
            </a:extLst>
          </p:cNvPr>
          <p:cNvCxnSpPr>
            <a:cxnSpLocks/>
          </p:cNvCxnSpPr>
          <p:nvPr/>
        </p:nvCxnSpPr>
        <p:spPr>
          <a:xfrm>
            <a:off x="7001735" y="2539950"/>
            <a:ext cx="0" cy="2743200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E8F3F2B-0359-435C-A395-AD3E00EE9E27}"/>
              </a:ext>
            </a:extLst>
          </p:cNvPr>
          <p:cNvCxnSpPr>
            <a:cxnSpLocks/>
          </p:cNvCxnSpPr>
          <p:nvPr/>
        </p:nvCxnSpPr>
        <p:spPr>
          <a:xfrm>
            <a:off x="9236144" y="2539950"/>
            <a:ext cx="0" cy="2743200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4400D77-7CE2-491D-8D15-4FB4990A4266}"/>
              </a:ext>
            </a:extLst>
          </p:cNvPr>
          <p:cNvSpPr/>
          <p:nvPr/>
        </p:nvSpPr>
        <p:spPr>
          <a:xfrm>
            <a:off x="685793" y="1917183"/>
            <a:ext cx="2286000" cy="457200"/>
          </a:xfrm>
          <a:prstGeom prst="roundRect">
            <a:avLst>
              <a:gd name="adj" fmla="val 50000"/>
            </a:avLst>
          </a:prstGeom>
          <a:solidFill>
            <a:srgbClr val="6873EB"/>
          </a:solidFill>
          <a:ln>
            <a:noFill/>
          </a:ln>
          <a:effectLst>
            <a:outerShdw blurRad="127000" dist="127000" algn="l" rotWithShape="0">
              <a:schemeClr val="bg1">
                <a:lumMod val="75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Introduction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77CB4D37-4DDD-4D52-9B09-2E943B6FB4FD}"/>
              </a:ext>
            </a:extLst>
          </p:cNvPr>
          <p:cNvSpPr/>
          <p:nvPr/>
        </p:nvSpPr>
        <p:spPr>
          <a:xfrm>
            <a:off x="2636516" y="1917183"/>
            <a:ext cx="2468880" cy="457200"/>
          </a:xfrm>
          <a:prstGeom prst="roundRect">
            <a:avLst>
              <a:gd name="adj" fmla="val 50000"/>
            </a:avLst>
          </a:prstGeom>
          <a:solidFill>
            <a:srgbClr val="7D86EB"/>
          </a:solidFill>
          <a:ln>
            <a:noFill/>
          </a:ln>
          <a:effectLst>
            <a:outerShdw blurRad="127000" dist="127000" algn="l" rotWithShape="0">
              <a:schemeClr val="bg1">
                <a:lumMod val="75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zh-CN" sz="1600">
                <a:latin typeface="Segoe UI Black" panose="020B0A02040204020203" pitchFamily="34" charset="0"/>
                <a:ea typeface="Segoe UI Black" panose="020B0A02040204020203" pitchFamily="34" charset="0"/>
              </a:rPr>
              <a:t>Methodology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8996A4C-9278-40FC-9D0F-41A2A5A7B9EE}"/>
              </a:ext>
            </a:extLst>
          </p:cNvPr>
          <p:cNvSpPr/>
          <p:nvPr/>
        </p:nvSpPr>
        <p:spPr>
          <a:xfrm>
            <a:off x="4770119" y="1917183"/>
            <a:ext cx="2468880" cy="457200"/>
          </a:xfrm>
          <a:prstGeom prst="roundRect">
            <a:avLst>
              <a:gd name="adj" fmla="val 50000"/>
            </a:avLst>
          </a:prstGeom>
          <a:solidFill>
            <a:srgbClr val="A594FA"/>
          </a:solidFill>
          <a:ln>
            <a:noFill/>
          </a:ln>
          <a:effectLst>
            <a:outerShdw blurRad="127000" dist="127000" algn="l" rotWithShape="0">
              <a:schemeClr val="bg1">
                <a:lumMod val="75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600">
                <a:latin typeface="Segoe UI Black" panose="020B0A02040204020203" pitchFamily="34" charset="0"/>
                <a:ea typeface="Segoe UI Black" panose="020B0A02040204020203" pitchFamily="34" charset="0"/>
              </a:rPr>
              <a:t>Dataset Description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750408DE-D2FE-480F-A5D6-01E71882A79A}"/>
              </a:ext>
            </a:extLst>
          </p:cNvPr>
          <p:cNvSpPr/>
          <p:nvPr/>
        </p:nvSpPr>
        <p:spPr>
          <a:xfrm>
            <a:off x="6903722" y="1917183"/>
            <a:ext cx="2468880" cy="457200"/>
          </a:xfrm>
          <a:prstGeom prst="roundRect">
            <a:avLst>
              <a:gd name="adj" fmla="val 50000"/>
            </a:avLst>
          </a:prstGeom>
          <a:solidFill>
            <a:srgbClr val="B9ACFB"/>
          </a:solidFill>
          <a:ln>
            <a:noFill/>
          </a:ln>
          <a:effectLst>
            <a:outerShdw blurRad="127000" dist="127000" algn="l" rotWithShape="0">
              <a:schemeClr val="bg1">
                <a:lumMod val="75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600">
                <a:latin typeface="Segoe UI Black" panose="020B0A02040204020203" pitchFamily="34" charset="0"/>
                <a:ea typeface="Segoe UI Black" panose="020B0A02040204020203" pitchFamily="34" charset="0"/>
              </a:rPr>
              <a:t>Result &amp; Analysis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8EEC91D8-C2E0-4DEC-A0AD-846BA727BC6D}"/>
              </a:ext>
            </a:extLst>
          </p:cNvPr>
          <p:cNvSpPr/>
          <p:nvPr/>
        </p:nvSpPr>
        <p:spPr>
          <a:xfrm>
            <a:off x="9037324" y="1917183"/>
            <a:ext cx="2286000" cy="457200"/>
          </a:xfrm>
          <a:prstGeom prst="roundRect">
            <a:avLst>
              <a:gd name="adj" fmla="val 50000"/>
            </a:avLst>
          </a:prstGeom>
          <a:solidFill>
            <a:srgbClr val="7D76D6"/>
          </a:solidFill>
          <a:ln>
            <a:noFill/>
          </a:ln>
          <a:effectLst>
            <a:outerShdw blurRad="127000" dist="127000" algn="l" rotWithShape="0">
              <a:schemeClr val="bg1">
                <a:lumMod val="75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600"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ED6C69C-751A-4323-B388-3DBD13CEA626}"/>
              </a:ext>
            </a:extLst>
          </p:cNvPr>
          <p:cNvSpPr/>
          <p:nvPr/>
        </p:nvSpPr>
        <p:spPr>
          <a:xfrm>
            <a:off x="1447147" y="2944577"/>
            <a:ext cx="548640" cy="548640"/>
          </a:xfrm>
          <a:prstGeom prst="ellipse">
            <a:avLst/>
          </a:prstGeom>
          <a:noFill/>
          <a:ln>
            <a:solidFill>
              <a:srgbClr val="6873EB"/>
            </a:solidFill>
            <a:prstDash val="sysDot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6873EB"/>
                </a:solidFill>
                <a:latin typeface="+mj-lt"/>
              </a:rPr>
              <a:t>1</a:t>
            </a:r>
            <a:endParaRPr lang="en-US" sz="1400" b="1">
              <a:solidFill>
                <a:srgbClr val="6873EB"/>
              </a:solidFill>
              <a:latin typeface="+mj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012E20BE-06DD-4249-A18F-961BEDD65211}"/>
              </a:ext>
            </a:extLst>
          </p:cNvPr>
          <p:cNvSpPr/>
          <p:nvPr/>
        </p:nvSpPr>
        <p:spPr>
          <a:xfrm>
            <a:off x="3602368" y="2944577"/>
            <a:ext cx="548640" cy="548640"/>
          </a:xfrm>
          <a:prstGeom prst="ellipse">
            <a:avLst/>
          </a:prstGeom>
          <a:noFill/>
          <a:ln>
            <a:solidFill>
              <a:srgbClr val="7D86EB"/>
            </a:solidFill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6873EB"/>
                </a:solidFill>
                <a:latin typeface="+mj-lt"/>
              </a:rPr>
              <a:t>2</a:t>
            </a:r>
            <a:endParaRPr lang="en-US" sz="1400" b="1">
              <a:solidFill>
                <a:srgbClr val="6873EB"/>
              </a:solidFill>
              <a:latin typeface="+mj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941430A-5CE8-489F-9021-71F639AC563D}"/>
              </a:ext>
            </a:extLst>
          </p:cNvPr>
          <p:cNvSpPr/>
          <p:nvPr/>
        </p:nvSpPr>
        <p:spPr>
          <a:xfrm>
            <a:off x="5757589" y="2944577"/>
            <a:ext cx="548640" cy="548640"/>
          </a:xfrm>
          <a:prstGeom prst="ellipse">
            <a:avLst/>
          </a:prstGeom>
          <a:noFill/>
          <a:ln>
            <a:solidFill>
              <a:srgbClr val="A594FA"/>
            </a:solidFill>
            <a:prstDash val="sysDot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7D76D6"/>
                </a:solidFill>
                <a:latin typeface="+mj-lt"/>
              </a:rPr>
              <a:t>3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CC57B15-6283-4BED-9ABB-CF83B32B0543}"/>
              </a:ext>
            </a:extLst>
          </p:cNvPr>
          <p:cNvSpPr/>
          <p:nvPr/>
        </p:nvSpPr>
        <p:spPr>
          <a:xfrm>
            <a:off x="7912810" y="2944577"/>
            <a:ext cx="548640" cy="548640"/>
          </a:xfrm>
          <a:prstGeom prst="ellipse">
            <a:avLst/>
          </a:prstGeom>
          <a:noFill/>
          <a:ln>
            <a:solidFill>
              <a:srgbClr val="B9ACFB"/>
            </a:solidFill>
            <a:prstDash val="sysDot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>
                <a:solidFill>
                  <a:srgbClr val="7D76D6"/>
                </a:solidFill>
                <a:effectLst/>
                <a:latin typeface="+mj-lt"/>
              </a:rPr>
              <a:t>4</a:t>
            </a:r>
            <a:endParaRPr lang="en-US" sz="1400" b="1">
              <a:solidFill>
                <a:srgbClr val="7D76D6"/>
              </a:solidFill>
              <a:latin typeface="+mj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AB81AD4-CFD9-43C6-AB38-3E538857FA18}"/>
              </a:ext>
            </a:extLst>
          </p:cNvPr>
          <p:cNvSpPr/>
          <p:nvPr/>
        </p:nvSpPr>
        <p:spPr>
          <a:xfrm>
            <a:off x="10068030" y="2944577"/>
            <a:ext cx="548640" cy="548640"/>
          </a:xfrm>
          <a:prstGeom prst="ellipse">
            <a:avLst/>
          </a:prstGeom>
          <a:noFill/>
          <a:ln>
            <a:solidFill>
              <a:srgbClr val="7D76D6"/>
            </a:solidFill>
            <a:prstDash val="sysDot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>
                <a:solidFill>
                  <a:srgbClr val="7D76D6"/>
                </a:solidFill>
                <a:effectLst/>
                <a:latin typeface="+mj-lt"/>
              </a:rPr>
              <a:t>5</a:t>
            </a:r>
            <a:endParaRPr lang="en-US" sz="1400" b="1">
              <a:solidFill>
                <a:srgbClr val="7D76D6"/>
              </a:solidFill>
              <a:latin typeface="+mj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B3B84B1-46A0-4707-8DBF-B30A415D9E8B}"/>
              </a:ext>
            </a:extLst>
          </p:cNvPr>
          <p:cNvSpPr txBox="1"/>
          <p:nvPr/>
        </p:nvSpPr>
        <p:spPr>
          <a:xfrm>
            <a:off x="9423446" y="3772630"/>
            <a:ext cx="192430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A594FA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/>
                <a:cs typeface="Calibri"/>
              </a:rPr>
              <a:t>How does parallelism perform in each phase?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8E85C75-0B6D-4933-BBCF-E5843E6CD001}"/>
              </a:ext>
            </a:extLst>
          </p:cNvPr>
          <p:cNvSpPr txBox="1"/>
          <p:nvPr/>
        </p:nvSpPr>
        <p:spPr>
          <a:xfrm>
            <a:off x="7189039" y="3694665"/>
            <a:ext cx="1859802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A594FA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/>
                <a:cs typeface="Calibri"/>
              </a:rPr>
              <a:t>Pre-processing</a:t>
            </a:r>
          </a:p>
          <a:p>
            <a:pPr marL="285750" indent="-285750">
              <a:spcBef>
                <a:spcPts val="1200"/>
              </a:spcBef>
              <a:buClr>
                <a:srgbClr val="A594FA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/>
                <a:cs typeface="Calibri"/>
              </a:rPr>
              <a:t>Pre-training</a:t>
            </a:r>
          </a:p>
          <a:p>
            <a:pPr marL="285750" indent="-285750">
              <a:spcBef>
                <a:spcPts val="1200"/>
              </a:spcBef>
              <a:buClr>
                <a:srgbClr val="A594FA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/>
                <a:cs typeface="Calibri"/>
              </a:rPr>
              <a:t>Hyperparameter tuning</a:t>
            </a:r>
          </a:p>
          <a:p>
            <a:pPr marL="285750" indent="-285750">
              <a:spcBef>
                <a:spcPts val="1200"/>
              </a:spcBef>
              <a:buClr>
                <a:srgbClr val="A594FA"/>
              </a:buClr>
              <a:buFont typeface="Wingdings" panose="05000000000000000000" pitchFamily="2" charset="2"/>
              <a:buChar char="ü"/>
            </a:pPr>
            <a:r>
              <a:rPr lang="en-US" sz="1600">
                <a:latin typeface="Calibri"/>
                <a:cs typeface="Calibri"/>
              </a:rPr>
              <a:t>Final Evaluation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811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EA1AE-EBB4-FCDC-0EB4-0C7F54DDC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"/>
          <a:stretch/>
        </p:blipFill>
        <p:spPr bwMode="auto">
          <a:xfrm>
            <a:off x="2281442" y="1692823"/>
            <a:ext cx="6933088" cy="3565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7" y="859000"/>
            <a:ext cx="6583680" cy="521208"/>
          </a:xfrm>
        </p:spPr>
        <p:txBody>
          <a:bodyPr/>
          <a:lstStyle/>
          <a:p>
            <a:r>
              <a:rPr lang="en-US"/>
              <a:t>Using Multi-process (workers)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1B383D-E259-FBD7-46F0-0FF5D61F7710}"/>
              </a:ext>
            </a:extLst>
          </p:cNvPr>
          <p:cNvSpPr/>
          <p:nvPr/>
        </p:nvSpPr>
        <p:spPr>
          <a:xfrm>
            <a:off x="9668540" y="827796"/>
            <a:ext cx="1645920" cy="1645920"/>
          </a:xfrm>
          <a:prstGeom prst="ellipse">
            <a:avLst/>
          </a:prstGeom>
          <a:solidFill>
            <a:srgbClr val="7D8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sz="40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B7B564-C2FB-895A-4CB8-E98E0C7AF709}"/>
              </a:ext>
            </a:extLst>
          </p:cNvPr>
          <p:cNvSpPr/>
          <p:nvPr/>
        </p:nvSpPr>
        <p:spPr>
          <a:xfrm>
            <a:off x="2273131" y="4768349"/>
            <a:ext cx="3501654" cy="3473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D4BAB5-F915-BE73-4720-B0D5D910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5" y="5446399"/>
            <a:ext cx="10187394" cy="8333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2336DF-D077-58A4-4A7B-FCC0BA4ED4F4}"/>
              </a:ext>
            </a:extLst>
          </p:cNvPr>
          <p:cNvSpPr/>
          <p:nvPr/>
        </p:nvSpPr>
        <p:spPr>
          <a:xfrm>
            <a:off x="1009724" y="5379050"/>
            <a:ext cx="1312268" cy="286186"/>
          </a:xfrm>
          <a:prstGeom prst="rect">
            <a:avLst/>
          </a:prstGeom>
          <a:solidFill>
            <a:srgbClr val="7D86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BAF54-A8BA-8700-8D2C-5E9E19484CFA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/>
                <a:ea typeface="+mn-lt"/>
                <a:cs typeface="Calibri"/>
              </a:rPr>
              <a:t>Progress</a:t>
            </a:r>
            <a:endParaRPr lang="en-US" sz="1800" b="1">
              <a:latin typeface="Calibri"/>
              <a:ea typeface="+mn-lt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4E6625-4AAB-6F0F-481B-14F880BBDB38}"/>
              </a:ext>
            </a:extLst>
          </p:cNvPr>
          <p:cNvSpPr txBox="1"/>
          <p:nvPr/>
        </p:nvSpPr>
        <p:spPr>
          <a:xfrm>
            <a:off x="9574423" y="2619769"/>
            <a:ext cx="1966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7D86EB"/>
                </a:solidFill>
                <a:effectLst/>
                <a:latin typeface="Söhne"/>
              </a:rPr>
              <a:t>over-subscription</a:t>
            </a:r>
            <a:endParaRPr lang="en-US" b="1">
              <a:solidFill>
                <a:srgbClr val="7D86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19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 drawn on it&#10;&#10;Description automatically generated with medium confidence">
            <a:extLst>
              <a:ext uri="{FF2B5EF4-FFF2-40B4-BE49-F238E27FC236}">
                <a16:creationId xmlns:a16="http://schemas.microsoft.com/office/drawing/2014/main" id="{7E80345B-C14A-3DB0-7366-31265479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00" y="2517346"/>
            <a:ext cx="8890399" cy="407476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583680" cy="521208"/>
          </a:xfrm>
        </p:spPr>
        <p:txBody>
          <a:bodyPr/>
          <a:lstStyle/>
          <a:p>
            <a:r>
              <a:rPr lang="en-US"/>
              <a:t>Using Multi-process (workers)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517009-4292-7A90-A788-7EB31CA14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518965"/>
              </p:ext>
            </p:extLst>
          </p:nvPr>
        </p:nvGraphicFramePr>
        <p:xfrm>
          <a:off x="5734895" y="526492"/>
          <a:ext cx="5498033" cy="18983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3670">
                  <a:extLst>
                    <a:ext uri="{9D8B030D-6E8A-4147-A177-3AD203B41FA5}">
                      <a16:colId xmlns:a16="http://schemas.microsoft.com/office/drawing/2014/main" val="633946356"/>
                    </a:ext>
                  </a:extLst>
                </a:gridCol>
                <a:gridCol w="1805906">
                  <a:extLst>
                    <a:ext uri="{9D8B030D-6E8A-4147-A177-3AD203B41FA5}">
                      <a16:colId xmlns:a16="http://schemas.microsoft.com/office/drawing/2014/main" val="3213500037"/>
                    </a:ext>
                  </a:extLst>
                </a:gridCol>
                <a:gridCol w="1888457">
                  <a:extLst>
                    <a:ext uri="{9D8B030D-6E8A-4147-A177-3AD203B41FA5}">
                      <a16:colId xmlns:a16="http://schemas.microsoft.com/office/drawing/2014/main" val="3483389535"/>
                    </a:ext>
                  </a:extLst>
                </a:gridCol>
              </a:tblGrid>
              <a:tr h="3711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Count of Process</a:t>
                      </a:r>
                    </a:p>
                  </a:txBody>
                  <a:tcPr marL="82161" marR="821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Elapsed time (s)</a:t>
                      </a:r>
                    </a:p>
                  </a:txBody>
                  <a:tcPr marL="82161" marR="821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Speedup</a:t>
                      </a:r>
                    </a:p>
                  </a:txBody>
                  <a:tcPr marL="82161" marR="82161" marT="0" marB="0" anchor="ctr"/>
                </a:tc>
                <a:extLst>
                  <a:ext uri="{0D108BD9-81ED-4DB2-BD59-A6C34878D82A}">
                    <a16:rowId xmlns:a16="http://schemas.microsoft.com/office/drawing/2014/main" val="2669798923"/>
                  </a:ext>
                </a:extLst>
              </a:tr>
              <a:tr h="4139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Serial (1 process)</a:t>
                      </a:r>
                    </a:p>
                  </a:txBody>
                  <a:tcPr marL="82161" marR="8216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2153.4935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870197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processes</a:t>
                      </a:r>
                    </a:p>
                  </a:txBody>
                  <a:tcPr marL="82161" marR="8216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1169.8231</a:t>
                      </a:r>
                      <a:endParaRPr lang="en-US" sz="1600" b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1.8409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578034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 processes</a:t>
                      </a:r>
                    </a:p>
                  </a:txBody>
                  <a:tcPr marL="82161" marR="8216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1114.2052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1.9328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622269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 processes</a:t>
                      </a:r>
                    </a:p>
                  </a:txBody>
                  <a:tcPr marL="82161" marR="82161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1113.5024</a:t>
                      </a:r>
                      <a:endParaRPr lang="en-US" sz="1600" b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1.9340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7721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AB8892D-AFCC-6E22-5A31-062B4DC0637A}"/>
              </a:ext>
            </a:extLst>
          </p:cNvPr>
          <p:cNvSpPr txBox="1"/>
          <p:nvPr/>
        </p:nvSpPr>
        <p:spPr>
          <a:xfrm>
            <a:off x="360219" y="1600000"/>
            <a:ext cx="284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latin typeface="Calibri"/>
                <a:ea typeface="+mn-lt"/>
                <a:cs typeface="Calibri"/>
              </a:rPr>
              <a:t>Comparison</a:t>
            </a:r>
            <a:endParaRPr lang="en-US" sz="1800" b="1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806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7E003-7F0B-0AA1-F04F-07E1AA2E3459}"/>
              </a:ext>
            </a:extLst>
          </p:cNvPr>
          <p:cNvSpPr txBox="1"/>
          <p:nvPr/>
        </p:nvSpPr>
        <p:spPr>
          <a:xfrm>
            <a:off x="360219" y="1600000"/>
            <a:ext cx="244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Parallel Mechanism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CE7D8D6-0CDF-DBAF-0AC7-3C37E0897B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858000" cy="521208"/>
          </a:xfrm>
        </p:spPr>
        <p:txBody>
          <a:bodyPr/>
          <a:lstStyle/>
          <a:p>
            <a:r>
              <a:rPr lang="en-US"/>
              <a:t>Using </a:t>
            </a:r>
            <a:r>
              <a:rPr lang="en-US" altLang="zh-CN"/>
              <a:t>Multi-thread (DataParallel)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2973E5-C9E1-9B44-675F-A6A820945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998466-AA05-2AF3-1219-68A5EF966446}"/>
              </a:ext>
            </a:extLst>
          </p:cNvPr>
          <p:cNvGrpSpPr/>
          <p:nvPr/>
        </p:nvGrpSpPr>
        <p:grpSpPr>
          <a:xfrm>
            <a:off x="983708" y="4257701"/>
            <a:ext cx="10414300" cy="2000598"/>
            <a:chOff x="702621" y="1483167"/>
            <a:chExt cx="10414300" cy="200059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26405F4-A673-109E-2269-E358054A1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0" b="57206"/>
            <a:stretch/>
          </p:blipFill>
          <p:spPr>
            <a:xfrm>
              <a:off x="702621" y="1485024"/>
              <a:ext cx="10414300" cy="199874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5B6568-DFEA-B900-262B-AA6DBBA3C9E5}"/>
                </a:ext>
              </a:extLst>
            </p:cNvPr>
            <p:cNvSpPr/>
            <p:nvPr/>
          </p:nvSpPr>
          <p:spPr>
            <a:xfrm>
              <a:off x="702621" y="1483167"/>
              <a:ext cx="10414299" cy="710996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A86F838-89C3-F762-EE4D-C191723932CB}"/>
                </a:ext>
              </a:extLst>
            </p:cNvPr>
            <p:cNvSpPr/>
            <p:nvPr/>
          </p:nvSpPr>
          <p:spPr>
            <a:xfrm>
              <a:off x="702621" y="2785144"/>
              <a:ext cx="10414299" cy="698621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9B60C408-C4CF-5994-0425-9E2ED45EE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024483"/>
              </p:ext>
            </p:extLst>
          </p:nvPr>
        </p:nvGraphicFramePr>
        <p:xfrm>
          <a:off x="983708" y="2327875"/>
          <a:ext cx="10414299" cy="1490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CAC29DD4-A977-2002-E50F-D005CDE990CA}"/>
              </a:ext>
            </a:extLst>
          </p:cNvPr>
          <p:cNvSpPr/>
          <p:nvPr/>
        </p:nvSpPr>
        <p:spPr>
          <a:xfrm>
            <a:off x="4718583" y="5067591"/>
            <a:ext cx="1158706" cy="42578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D46CC1-D712-C5F7-D567-1C03C6BD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806" y="1621385"/>
            <a:ext cx="7777881" cy="475207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858000" cy="521208"/>
          </a:xfrm>
        </p:spPr>
        <p:txBody>
          <a:bodyPr/>
          <a:lstStyle/>
          <a:p>
            <a:r>
              <a:rPr lang="en-US"/>
              <a:t>Using Multi-thread (DataParallel)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sp>
        <p:nvSpPr>
          <p:cNvPr id="5" name="文本框 33">
            <a:extLst>
              <a:ext uri="{FF2B5EF4-FFF2-40B4-BE49-F238E27FC236}">
                <a16:creationId xmlns:a16="http://schemas.microsoft.com/office/drawing/2014/main" id="{6A2A68F7-015C-7908-281A-793B6AF0F416}"/>
              </a:ext>
            </a:extLst>
          </p:cNvPr>
          <p:cNvSpPr txBox="1"/>
          <p:nvPr/>
        </p:nvSpPr>
        <p:spPr>
          <a:xfrm>
            <a:off x="360219" y="2147244"/>
            <a:ext cx="302544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latin typeface="Calibri"/>
                <a:ea typeface="+mn-lt"/>
                <a:cs typeface="Calibri"/>
              </a:rPr>
              <a:t>CPU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Intel(R) Xeon(R) Gold 6240 CPU @ 2.60GHz 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Architecture: X86_64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Count: 4</a:t>
            </a:r>
          </a:p>
          <a:p>
            <a:endParaRPr lang="pt-BR" sz="1600">
              <a:latin typeface="Calibri"/>
              <a:ea typeface="+mn-lt"/>
              <a:cs typeface="Calibri"/>
            </a:endParaRPr>
          </a:p>
          <a:p>
            <a:r>
              <a:rPr lang="en-US" sz="1600" b="1">
                <a:latin typeface="Calibri"/>
                <a:ea typeface="+mn-lt"/>
                <a:cs typeface="Calibri"/>
              </a:rPr>
              <a:t>GPU</a:t>
            </a:r>
            <a:endParaRPr lang="pt-BR" sz="1600">
              <a:latin typeface="Calibri"/>
              <a:ea typeface="+mn-lt"/>
              <a:cs typeface="Calibri"/>
            </a:endParaRPr>
          </a:p>
          <a:p>
            <a:r>
              <a:rPr lang="en-US" sz="1600">
                <a:latin typeface="Calibri"/>
                <a:ea typeface="+mn-lt"/>
                <a:cs typeface="Calibri"/>
              </a:rPr>
              <a:t>Tesla T4</a:t>
            </a:r>
          </a:p>
          <a:p>
            <a:r>
              <a:rPr lang="en-US" sz="1600">
                <a:latin typeface="Calibri"/>
                <a:ea typeface="+mn-lt"/>
                <a:cs typeface="Calibri"/>
              </a:rPr>
              <a:t>Count: 2, </a:t>
            </a:r>
            <a:r>
              <a:rPr lang="en-US" sz="1600" b="1">
                <a:solidFill>
                  <a:srgbClr val="7D86EB"/>
                </a:solidFill>
                <a:latin typeface="Calibri"/>
                <a:ea typeface="+mn-lt"/>
                <a:cs typeface="Calibri"/>
              </a:rPr>
              <a:t>4(expected)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350161-0BCD-5DED-EE5A-37BD59A237EC}"/>
              </a:ext>
            </a:extLst>
          </p:cNvPr>
          <p:cNvSpPr/>
          <p:nvPr/>
        </p:nvSpPr>
        <p:spPr>
          <a:xfrm>
            <a:off x="4048796" y="3005687"/>
            <a:ext cx="3098880" cy="157329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D5A4A-CAC1-AD4B-D65D-AAF82D32803A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Calibri"/>
                <a:ea typeface="+mn-lt"/>
                <a:cs typeface="Calibri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783738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72686-EB7D-877D-EFEF-5C496C27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39" y="2119714"/>
            <a:ext cx="8453105" cy="41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858000" cy="521208"/>
          </a:xfrm>
        </p:spPr>
        <p:txBody>
          <a:bodyPr/>
          <a:lstStyle/>
          <a:p>
            <a:r>
              <a:rPr lang="en-US"/>
              <a:t>Using Multi-thread (DataParallel)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9B78FC-A2DA-CBC4-71AA-4C9EFB0057C6}"/>
              </a:ext>
            </a:extLst>
          </p:cNvPr>
          <p:cNvSpPr/>
          <p:nvPr/>
        </p:nvSpPr>
        <p:spPr>
          <a:xfrm>
            <a:off x="9668540" y="827796"/>
            <a:ext cx="1645920" cy="1645920"/>
          </a:xfrm>
          <a:prstGeom prst="ellipse">
            <a:avLst/>
          </a:prstGeom>
          <a:solidFill>
            <a:srgbClr val="7D8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 </a:t>
            </a:r>
          </a:p>
          <a:p>
            <a:pPr algn="ctr"/>
            <a:r>
              <a:rPr lang="en-US"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B9161-B86E-FCC7-EFC5-609147F6BC33}"/>
              </a:ext>
            </a:extLst>
          </p:cNvPr>
          <p:cNvSpPr/>
          <p:nvPr/>
        </p:nvSpPr>
        <p:spPr>
          <a:xfrm>
            <a:off x="1637938" y="5712683"/>
            <a:ext cx="3501654" cy="3473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874958-D216-3A67-92A2-C3CEF36C3816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Calibri"/>
                <a:ea typeface="+mn-lt"/>
                <a:cs typeface="Calibri"/>
              </a:rPr>
              <a:t>Progress</a:t>
            </a:r>
            <a:endParaRPr lang="en-US" sz="1800" b="1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177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a blue line drawn on it&#10;&#10;Description automatically generated">
            <a:extLst>
              <a:ext uri="{FF2B5EF4-FFF2-40B4-BE49-F238E27FC236}">
                <a16:creationId xmlns:a16="http://schemas.microsoft.com/office/drawing/2014/main" id="{1F0B44F7-911E-0E09-F273-8496C0F8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9" y="2528832"/>
            <a:ext cx="8777930" cy="402321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858000" cy="521208"/>
          </a:xfrm>
        </p:spPr>
        <p:txBody>
          <a:bodyPr/>
          <a:lstStyle/>
          <a:p>
            <a:r>
              <a:rPr lang="en-US"/>
              <a:t>Using </a:t>
            </a:r>
            <a:r>
              <a:rPr lang="en-US" altLang="zh-CN"/>
              <a:t>Multi-thread (DataParallel)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81BED80-590A-3792-21B4-5F21BFC14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701008"/>
              </p:ext>
            </p:extLst>
          </p:nvPr>
        </p:nvGraphicFramePr>
        <p:xfrm>
          <a:off x="7446817" y="743072"/>
          <a:ext cx="4300780" cy="1713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0777">
                  <a:extLst>
                    <a:ext uri="{9D8B030D-6E8A-4147-A177-3AD203B41FA5}">
                      <a16:colId xmlns:a16="http://schemas.microsoft.com/office/drawing/2014/main" val="4189129920"/>
                    </a:ext>
                  </a:extLst>
                </a:gridCol>
                <a:gridCol w="1715551">
                  <a:extLst>
                    <a:ext uri="{9D8B030D-6E8A-4147-A177-3AD203B41FA5}">
                      <a16:colId xmlns:a16="http://schemas.microsoft.com/office/drawing/2014/main" val="39350375"/>
                    </a:ext>
                  </a:extLst>
                </a:gridCol>
                <a:gridCol w="984452">
                  <a:extLst>
                    <a:ext uri="{9D8B030D-6E8A-4147-A177-3AD203B41FA5}">
                      <a16:colId xmlns:a16="http://schemas.microsoft.com/office/drawing/2014/main" val="1232894483"/>
                    </a:ext>
                  </a:extLst>
                </a:gridCol>
              </a:tblGrid>
              <a:tr h="4284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Count of GPU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Elapsed time (s)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Speedup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0053130"/>
                  </a:ext>
                </a:extLst>
              </a:tr>
              <a:tr h="428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Serial (1 GPU)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2153.4935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381925"/>
                  </a:ext>
                </a:extLst>
              </a:tr>
              <a:tr h="428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GPU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1630.4431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1.3208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4616713"/>
                  </a:ext>
                </a:extLst>
              </a:tr>
              <a:tr h="428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 GPU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040481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2F8780C-3DC7-EF94-460D-66653BB55CC4}"/>
              </a:ext>
            </a:extLst>
          </p:cNvPr>
          <p:cNvSpPr txBox="1"/>
          <p:nvPr/>
        </p:nvSpPr>
        <p:spPr>
          <a:xfrm>
            <a:off x="360219" y="1600000"/>
            <a:ext cx="284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latin typeface="Calibri"/>
                <a:ea typeface="+mn-lt"/>
                <a:cs typeface="Calibri"/>
              </a:rPr>
              <a:t>Comparison</a:t>
            </a:r>
            <a:endParaRPr lang="en-US" sz="1800" b="1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099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019316" cy="521208"/>
          </a:xfrm>
        </p:spPr>
        <p:txBody>
          <a:bodyPr/>
          <a:lstStyle/>
          <a:p>
            <a:r>
              <a:rPr lang="en-US"/>
              <a:t>Comparison Summary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42D34-607F-EA9B-7DDB-001C80ED667F}"/>
              </a:ext>
            </a:extLst>
          </p:cNvPr>
          <p:cNvSpPr txBox="1"/>
          <p:nvPr/>
        </p:nvSpPr>
        <p:spPr>
          <a:xfrm>
            <a:off x="1499596" y="5885591"/>
            <a:ext cx="2576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DistributedDataParallel</a:t>
            </a:r>
            <a:endParaRPr lang="en-US" sz="1600" b="1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787323-D8CF-48F9-9377-CAFC956AE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828914"/>
              </p:ext>
            </p:extLst>
          </p:nvPr>
        </p:nvGraphicFramePr>
        <p:xfrm>
          <a:off x="1804370" y="1829407"/>
          <a:ext cx="8704250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9558">
                  <a:extLst>
                    <a:ext uri="{9D8B030D-6E8A-4147-A177-3AD203B41FA5}">
                      <a16:colId xmlns:a16="http://schemas.microsoft.com/office/drawing/2014/main" val="3261616377"/>
                    </a:ext>
                  </a:extLst>
                </a:gridCol>
                <a:gridCol w="2488163">
                  <a:extLst>
                    <a:ext uri="{9D8B030D-6E8A-4147-A177-3AD203B41FA5}">
                      <a16:colId xmlns:a16="http://schemas.microsoft.com/office/drawing/2014/main" val="3304214916"/>
                    </a:ext>
                  </a:extLst>
                </a:gridCol>
                <a:gridCol w="2488163">
                  <a:extLst>
                    <a:ext uri="{9D8B030D-6E8A-4147-A177-3AD203B41FA5}">
                      <a16:colId xmlns:a16="http://schemas.microsoft.com/office/drawing/2014/main" val="3554406337"/>
                    </a:ext>
                  </a:extLst>
                </a:gridCol>
                <a:gridCol w="1788366">
                  <a:extLst>
                    <a:ext uri="{9D8B030D-6E8A-4147-A177-3AD203B41FA5}">
                      <a16:colId xmlns:a16="http://schemas.microsoft.com/office/drawing/2014/main" val="358967946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Training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Resources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Elapsed Time (s)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Speedup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19800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Serial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Main process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2153.4935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6911680"/>
                  </a:ext>
                </a:extLst>
              </a:tr>
              <a:tr h="548640">
                <a:tc rowSpan="3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Multi-process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(workers)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processes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1169.8231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1.8409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3085958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 processes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1114.2052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1.9328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276844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 processes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1113.5024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1.9340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5914019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Multi-thread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(DataParallel)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GPUs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1630.4431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1.3208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922335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 GPUs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2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69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DF5E30-97A1-E2FD-27F8-60F2F177C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9" y="859000"/>
            <a:ext cx="6019316" cy="521208"/>
          </a:xfrm>
        </p:spPr>
        <p:txBody>
          <a:bodyPr/>
          <a:lstStyle/>
          <a:p>
            <a:r>
              <a:rPr lang="en-US"/>
              <a:t>Comparison Summary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7BBBC-9D39-412B-031B-D45EEBA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FA73-AA83-4BCA-638F-DB901208A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2695038" cy="519351"/>
          </a:xfrm>
        </p:spPr>
        <p:txBody>
          <a:bodyPr/>
          <a:lstStyle/>
          <a:p>
            <a:r>
              <a:rPr lang="en-US"/>
              <a:t>4.2 Pre-training</a:t>
            </a:r>
          </a:p>
        </p:txBody>
      </p:sp>
      <p:pic>
        <p:nvPicPr>
          <p:cNvPr id="14" name="Picture 13" descr="A graph with a line and a number of processes&#10;&#10;Description automatically generated">
            <a:extLst>
              <a:ext uri="{FF2B5EF4-FFF2-40B4-BE49-F238E27FC236}">
                <a16:creationId xmlns:a16="http://schemas.microsoft.com/office/drawing/2014/main" id="{CBAFB126-E70F-EA03-FBA5-D646EC19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6" y="1833335"/>
            <a:ext cx="5124053" cy="4572000"/>
          </a:xfrm>
          <a:prstGeom prst="rect">
            <a:avLst/>
          </a:prstGeom>
        </p:spPr>
      </p:pic>
      <p:pic>
        <p:nvPicPr>
          <p:cNvPr id="16" name="Picture 15" descr="A graph with a line and a number of processes&#10;&#10;Description automatically generated">
            <a:extLst>
              <a:ext uri="{FF2B5EF4-FFF2-40B4-BE49-F238E27FC236}">
                <a16:creationId xmlns:a16="http://schemas.microsoft.com/office/drawing/2014/main" id="{20A87872-C2E4-5025-7148-6B9E350F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44" y="1808486"/>
            <a:ext cx="5065264" cy="45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B73F-F4A1-EEBC-3B36-6F52D67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E598-F8FA-6D4E-43E1-014473F34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8" y="859000"/>
            <a:ext cx="4297680" cy="519351"/>
          </a:xfrm>
        </p:spPr>
        <p:txBody>
          <a:bodyPr/>
          <a:lstStyle/>
          <a:p>
            <a:r>
              <a:rPr lang="en-US" altLang="zh-CN"/>
              <a:t>4.3 Hyperparameter Tuning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D9764-2BBC-DA36-E205-F271A7DCD1C4}"/>
              </a:ext>
            </a:extLst>
          </p:cNvPr>
          <p:cNvSpPr txBox="1"/>
          <p:nvPr/>
        </p:nvSpPr>
        <p:spPr>
          <a:xfrm>
            <a:off x="360219" y="1600000"/>
            <a:ext cx="244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Parallel Mechanism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F965EB-46CE-FDFA-FEDB-2D6520F7DAB6}"/>
              </a:ext>
            </a:extLst>
          </p:cNvPr>
          <p:cNvGrpSpPr/>
          <p:nvPr/>
        </p:nvGrpSpPr>
        <p:grpSpPr>
          <a:xfrm>
            <a:off x="4502214" y="2141874"/>
            <a:ext cx="6883851" cy="3588831"/>
            <a:chOff x="4502214" y="2141874"/>
            <a:chExt cx="6151683" cy="320712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185FEA-E58C-47D6-E48C-12E10EC02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6877"/>
            <a:stretch/>
          </p:blipFill>
          <p:spPr>
            <a:xfrm>
              <a:off x="4502214" y="3123408"/>
              <a:ext cx="6151683" cy="22255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49FA24-95C0-CE5F-3F89-9FB5A48DC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336"/>
            <a:stretch/>
          </p:blipFill>
          <p:spPr>
            <a:xfrm>
              <a:off x="4502214" y="2141874"/>
              <a:ext cx="6151682" cy="88918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013E56-8165-ADF6-7C98-77AC087521DC}"/>
              </a:ext>
            </a:extLst>
          </p:cNvPr>
          <p:cNvSpPr txBox="1"/>
          <p:nvPr/>
        </p:nvSpPr>
        <p:spPr>
          <a:xfrm>
            <a:off x="626101" y="2212597"/>
            <a:ext cx="33595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ui-monospace"/>
              </a:rPr>
              <a:t>Optuna study</a:t>
            </a:r>
          </a:p>
          <a:p>
            <a:r>
              <a:rPr lang="en-US">
                <a:solidFill>
                  <a:schemeClr val="bg1"/>
                </a:solidFill>
                <a:latin typeface="ui-monospace"/>
              </a:rPr>
              <a:t>Apply parallelism using </a:t>
            </a:r>
          </a:p>
          <a:p>
            <a:r>
              <a:rPr lang="en-US">
                <a:solidFill>
                  <a:schemeClr val="bg1"/>
                </a:solidFill>
                <a:latin typeface="ui-monospace"/>
              </a:rPr>
              <a:t>Joblib threading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42C0D3-ADAF-7A3F-B893-1A8798EB7027}"/>
              </a:ext>
            </a:extLst>
          </p:cNvPr>
          <p:cNvSpPr txBox="1"/>
          <p:nvPr/>
        </p:nvSpPr>
        <p:spPr>
          <a:xfrm>
            <a:off x="626101" y="4561154"/>
            <a:ext cx="29128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yperparameters we tuned: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</a:t>
            </a:r>
            <a:r>
              <a:rPr lang="en-US" altLang="zh-CN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momentum</a:t>
            </a:r>
          </a:p>
        </p:txBody>
      </p:sp>
    </p:spTree>
    <p:extLst>
      <p:ext uri="{BB962C8B-B14F-4D97-AF65-F5344CB8AC3E}">
        <p14:creationId xmlns:p14="http://schemas.microsoft.com/office/powerpoint/2010/main" val="2383396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F9DBDFA-96EC-DA60-75E4-29C2A06A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62" y="2147244"/>
            <a:ext cx="8030095" cy="4023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2B73F-F4A1-EEBC-3B36-6F52D67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E598-F8FA-6D4E-43E1-014473F34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4296841" cy="519351"/>
          </a:xfrm>
        </p:spPr>
        <p:txBody>
          <a:bodyPr/>
          <a:lstStyle/>
          <a:p>
            <a:r>
              <a:rPr lang="en-US" altLang="zh-CN"/>
              <a:t>4.3 Hyperparameter Tuning </a:t>
            </a:r>
            <a:endParaRPr lang="en-US"/>
          </a:p>
        </p:txBody>
      </p:sp>
      <p:sp>
        <p:nvSpPr>
          <p:cNvPr id="5" name="文本框 33">
            <a:extLst>
              <a:ext uri="{FF2B5EF4-FFF2-40B4-BE49-F238E27FC236}">
                <a16:creationId xmlns:a16="http://schemas.microsoft.com/office/drawing/2014/main" id="{0AF6F8B4-CA77-5ECB-6340-E85EE1393C93}"/>
              </a:ext>
            </a:extLst>
          </p:cNvPr>
          <p:cNvSpPr txBox="1"/>
          <p:nvPr/>
        </p:nvSpPr>
        <p:spPr>
          <a:xfrm>
            <a:off x="360219" y="2147244"/>
            <a:ext cx="302544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latin typeface="Calibri"/>
                <a:ea typeface="+mn-lt"/>
                <a:cs typeface="Calibri"/>
              </a:rPr>
              <a:t>CPU</a:t>
            </a:r>
          </a:p>
          <a:p>
            <a:r>
              <a:rPr lang="it-IT" sz="1600">
                <a:latin typeface="Calibri"/>
                <a:ea typeface="+mn-lt"/>
                <a:cs typeface="Calibri"/>
              </a:rPr>
              <a:t>AMD EPYC 7543 32-Core Processor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Architecture: X86_64</a:t>
            </a:r>
          </a:p>
          <a:p>
            <a:r>
              <a:rPr lang="pt-BR" sz="1600">
                <a:latin typeface="Calibri"/>
                <a:ea typeface="+mn-lt"/>
                <a:cs typeface="Calibri"/>
              </a:rPr>
              <a:t>Count: 4</a:t>
            </a:r>
          </a:p>
          <a:p>
            <a:endParaRPr lang="pt-BR" sz="1600">
              <a:latin typeface="Calibri"/>
              <a:ea typeface="+mn-lt"/>
              <a:cs typeface="Calibri"/>
            </a:endParaRPr>
          </a:p>
          <a:p>
            <a:r>
              <a:rPr lang="en-US" sz="1600" b="1">
                <a:latin typeface="Calibri"/>
                <a:ea typeface="+mn-lt"/>
                <a:cs typeface="Calibri"/>
              </a:rPr>
              <a:t>GPU</a:t>
            </a:r>
            <a:endParaRPr lang="pt-BR" sz="1600">
              <a:latin typeface="Calibri"/>
              <a:ea typeface="+mn-lt"/>
              <a:cs typeface="Calibri"/>
            </a:endParaRPr>
          </a:p>
          <a:p>
            <a:r>
              <a:rPr lang="en-US" sz="1600">
                <a:latin typeface="Calibri"/>
                <a:ea typeface="+mn-lt"/>
                <a:cs typeface="Calibri"/>
              </a:rPr>
              <a:t>A100-SXM4-80GB</a:t>
            </a:r>
          </a:p>
          <a:p>
            <a:r>
              <a:rPr lang="en-US" sz="1600">
                <a:latin typeface="Calibri"/>
                <a:ea typeface="+mn-lt"/>
                <a:cs typeface="Calibri"/>
              </a:rPr>
              <a:t>Count: 1</a:t>
            </a:r>
            <a:endParaRPr lang="en-US" sz="1600" b="1">
              <a:solidFill>
                <a:srgbClr val="7D86EB"/>
              </a:solidFill>
              <a:latin typeface="Calibri"/>
              <a:ea typeface="+mn-lt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E6366-DB4C-2423-6705-A0A3858F677D}"/>
              </a:ext>
            </a:extLst>
          </p:cNvPr>
          <p:cNvSpPr/>
          <p:nvPr/>
        </p:nvSpPr>
        <p:spPr>
          <a:xfrm>
            <a:off x="3531958" y="3549777"/>
            <a:ext cx="3748342" cy="7959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45B53-5F5B-15E5-3A65-2A9B361DBB49}"/>
              </a:ext>
            </a:extLst>
          </p:cNvPr>
          <p:cNvSpPr txBox="1"/>
          <p:nvPr/>
        </p:nvSpPr>
        <p:spPr>
          <a:xfrm>
            <a:off x="360219" y="160000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Calibri"/>
                <a:ea typeface="+mn-lt"/>
                <a:cs typeface="Calibri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572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44863-0AB1-FE4B-9CEB-C5BDB7DFCF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1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71886-70F1-F347-92A1-7CF74F807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2549947" cy="519351"/>
          </a:xfrm>
        </p:spPr>
        <p:txBody>
          <a:bodyPr/>
          <a:lstStyle/>
          <a:p>
            <a:r>
              <a:rPr lang="en-US"/>
              <a:t>1.1 Background</a:t>
            </a:r>
          </a:p>
        </p:txBody>
      </p:sp>
      <p:sp>
        <p:nvSpPr>
          <p:cNvPr id="2" name="文本框 33">
            <a:extLst>
              <a:ext uri="{FF2B5EF4-FFF2-40B4-BE49-F238E27FC236}">
                <a16:creationId xmlns:a16="http://schemas.microsoft.com/office/drawing/2014/main" id="{D87EAF6E-F556-C53A-95C5-7EF3AAC626C2}"/>
              </a:ext>
            </a:extLst>
          </p:cNvPr>
          <p:cNvSpPr txBox="1"/>
          <p:nvPr/>
        </p:nvSpPr>
        <p:spPr>
          <a:xfrm>
            <a:off x="2317871" y="2136338"/>
            <a:ext cx="8075578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54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How much economic loss do </a:t>
            </a:r>
            <a:r>
              <a:rPr lang="en-US" sz="5400" b="1">
                <a:solidFill>
                  <a:schemeClr val="accent6"/>
                </a:solidFill>
                <a:latin typeface="Calibri"/>
                <a:ea typeface="+mn-lt"/>
                <a:cs typeface="Calibri"/>
              </a:rPr>
              <a:t>plant disease</a:t>
            </a:r>
            <a:r>
              <a:rPr lang="en-US" altLang="zh-CN" sz="5400" b="1">
                <a:solidFill>
                  <a:schemeClr val="accent6"/>
                </a:solidFill>
                <a:latin typeface="Calibri"/>
                <a:ea typeface="+mn-lt"/>
                <a:cs typeface="Calibri"/>
              </a:rPr>
              <a:t>s</a:t>
            </a:r>
            <a:r>
              <a:rPr lang="en-US" sz="5400" b="1">
                <a:solidFill>
                  <a:schemeClr val="accent6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en-US" sz="54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cause each year?</a:t>
            </a:r>
            <a:endParaRPr lang="en-US" sz="4000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339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D1B9EDA-9544-2FB6-34AA-6358511CF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87"/>
          <a:stretch/>
        </p:blipFill>
        <p:spPr>
          <a:xfrm>
            <a:off x="6378382" y="2150371"/>
            <a:ext cx="4671721" cy="42062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92173E-A218-62AA-B27C-8C822C5E5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83"/>
          <a:stretch/>
        </p:blipFill>
        <p:spPr>
          <a:xfrm>
            <a:off x="720070" y="2150371"/>
            <a:ext cx="4683272" cy="4206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2B73F-F4A1-EEBC-3B36-6F52D67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E598-F8FA-6D4E-43E1-014473F34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4296841" cy="519351"/>
          </a:xfrm>
        </p:spPr>
        <p:txBody>
          <a:bodyPr/>
          <a:lstStyle/>
          <a:p>
            <a:r>
              <a:rPr lang="en-US" altLang="zh-CN"/>
              <a:t>4.3 Hyperparameter Tuning 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B04290-4FDD-8E8E-2260-B50C2AC11445}"/>
              </a:ext>
            </a:extLst>
          </p:cNvPr>
          <p:cNvSpPr/>
          <p:nvPr/>
        </p:nvSpPr>
        <p:spPr>
          <a:xfrm>
            <a:off x="488612" y="6040466"/>
            <a:ext cx="10859140" cy="367313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F05B3F-BD08-FBA6-399F-8C5B5C7397FE}"/>
              </a:ext>
            </a:extLst>
          </p:cNvPr>
          <p:cNvSpPr/>
          <p:nvPr/>
        </p:nvSpPr>
        <p:spPr>
          <a:xfrm>
            <a:off x="4657060" y="1378351"/>
            <a:ext cx="1371600" cy="1371600"/>
          </a:xfrm>
          <a:prstGeom prst="ellipse">
            <a:avLst/>
          </a:prstGeom>
          <a:solidFill>
            <a:srgbClr val="7D8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</a:t>
            </a:r>
          </a:p>
          <a:p>
            <a:pPr algn="ctr"/>
            <a:r>
              <a:rPr lang="en-US"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A5BBA2-62EF-0925-DBCD-C6457D912496}"/>
              </a:ext>
            </a:extLst>
          </p:cNvPr>
          <p:cNvSpPr/>
          <p:nvPr/>
        </p:nvSpPr>
        <p:spPr>
          <a:xfrm>
            <a:off x="10217651" y="1378351"/>
            <a:ext cx="1371600" cy="1371600"/>
          </a:xfrm>
          <a:prstGeom prst="ellipse">
            <a:avLst/>
          </a:prstGeom>
          <a:solidFill>
            <a:srgbClr val="7D8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threads</a:t>
            </a:r>
          </a:p>
          <a:p>
            <a:pPr algn="ctr"/>
            <a:r>
              <a:rPr lang="en-US"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810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BB5B1BC-7167-63BB-8822-ADC89295A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69"/>
          <a:stretch/>
        </p:blipFill>
        <p:spPr>
          <a:xfrm>
            <a:off x="6382187" y="2150371"/>
            <a:ext cx="4452507" cy="4206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19ACB5-C3BF-D7D3-C423-79B44EBAB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517"/>
          <a:stretch/>
        </p:blipFill>
        <p:spPr>
          <a:xfrm>
            <a:off x="720070" y="2150371"/>
            <a:ext cx="4563600" cy="4206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2B73F-F4A1-EEBC-3B36-6F52D67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E598-F8FA-6D4E-43E1-014473F34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4296841" cy="519351"/>
          </a:xfrm>
        </p:spPr>
        <p:txBody>
          <a:bodyPr/>
          <a:lstStyle/>
          <a:p>
            <a:r>
              <a:rPr lang="en-US" altLang="zh-CN"/>
              <a:t>4.3 Hyperparameter Tuning </a:t>
            </a: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F05B3F-BD08-FBA6-399F-8C5B5C7397FE}"/>
              </a:ext>
            </a:extLst>
          </p:cNvPr>
          <p:cNvSpPr/>
          <p:nvPr/>
        </p:nvSpPr>
        <p:spPr>
          <a:xfrm>
            <a:off x="4657060" y="1378351"/>
            <a:ext cx="1371600" cy="1371600"/>
          </a:xfrm>
          <a:prstGeom prst="ellipse">
            <a:avLst/>
          </a:prstGeom>
          <a:solidFill>
            <a:srgbClr val="7D8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threads</a:t>
            </a:r>
          </a:p>
          <a:p>
            <a:pPr algn="ctr"/>
            <a:r>
              <a:rPr lang="en-US"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A5BBA2-62EF-0925-DBCD-C6457D912496}"/>
              </a:ext>
            </a:extLst>
          </p:cNvPr>
          <p:cNvSpPr/>
          <p:nvPr/>
        </p:nvSpPr>
        <p:spPr>
          <a:xfrm>
            <a:off x="10217651" y="1378351"/>
            <a:ext cx="1371600" cy="1371600"/>
          </a:xfrm>
          <a:prstGeom prst="ellipse">
            <a:avLst/>
          </a:prstGeom>
          <a:solidFill>
            <a:srgbClr val="7D86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threads</a:t>
            </a:r>
          </a:p>
          <a:p>
            <a:pPr algn="ctr"/>
            <a:r>
              <a:rPr lang="en-US"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C3FE26-0058-03E2-363E-C19D22D846F5}"/>
              </a:ext>
            </a:extLst>
          </p:cNvPr>
          <p:cNvSpPr/>
          <p:nvPr/>
        </p:nvSpPr>
        <p:spPr>
          <a:xfrm>
            <a:off x="488612" y="6040466"/>
            <a:ext cx="10859140" cy="367313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96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B73F-F4A1-EEBC-3B36-6F52D67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E598-F8FA-6D4E-43E1-014473F34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4296841" cy="519351"/>
          </a:xfrm>
        </p:spPr>
        <p:txBody>
          <a:bodyPr/>
          <a:lstStyle/>
          <a:p>
            <a:r>
              <a:rPr lang="en-US" altLang="zh-CN"/>
              <a:t>4.3 Hyperparameter Tuning 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D78F79-5F5C-D0AA-C597-E53262DDF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85104"/>
              </p:ext>
            </p:extLst>
          </p:nvPr>
        </p:nvGraphicFramePr>
        <p:xfrm>
          <a:off x="5235116" y="324577"/>
          <a:ext cx="6420734" cy="1741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6151">
                  <a:extLst>
                    <a:ext uri="{9D8B030D-6E8A-4147-A177-3AD203B41FA5}">
                      <a16:colId xmlns:a16="http://schemas.microsoft.com/office/drawing/2014/main" val="3005541231"/>
                    </a:ext>
                  </a:extLst>
                </a:gridCol>
                <a:gridCol w="2470833">
                  <a:extLst>
                    <a:ext uri="{9D8B030D-6E8A-4147-A177-3AD203B41FA5}">
                      <a16:colId xmlns:a16="http://schemas.microsoft.com/office/drawing/2014/main" val="1665078367"/>
                    </a:ext>
                  </a:extLst>
                </a:gridCol>
                <a:gridCol w="2223750">
                  <a:extLst>
                    <a:ext uri="{9D8B030D-6E8A-4147-A177-3AD203B41FA5}">
                      <a16:colId xmlns:a16="http://schemas.microsoft.com/office/drawing/2014/main" val="3645171602"/>
                    </a:ext>
                  </a:extLst>
                </a:gridCol>
              </a:tblGrid>
              <a:tr h="34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Count of Threads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Elapsed time (s)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speedup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3242570"/>
                  </a:ext>
                </a:extLst>
              </a:tr>
              <a:tr h="34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Serial (1 thread)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1633.4193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9721816"/>
                  </a:ext>
                </a:extLst>
              </a:tr>
              <a:tr h="34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threads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954.1967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1.7118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3837858"/>
                  </a:ext>
                </a:extLst>
              </a:tr>
              <a:tr h="34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 threads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591.6575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2.7608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9250393"/>
                  </a:ext>
                </a:extLst>
              </a:tr>
              <a:tr h="34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 threads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508.3633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3.2131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970860"/>
                  </a:ext>
                </a:extLst>
              </a:tr>
            </a:tbl>
          </a:graphicData>
        </a:graphic>
      </p:graphicFrame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EBF85C9E-11FD-1799-EA1B-3411FBD0FF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72" y="2365482"/>
            <a:ext cx="9389263" cy="4303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514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B73F-F4A1-EEBC-3B36-6F52D67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E598-F8FA-6D4E-43E1-014473F34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5445158" cy="519351"/>
          </a:xfrm>
        </p:spPr>
        <p:txBody>
          <a:bodyPr/>
          <a:lstStyle/>
          <a:p>
            <a:r>
              <a:rPr lang="en-US" altLang="zh-CN"/>
              <a:t>4.4 Final Training &amp; Model Evaluation </a:t>
            </a:r>
            <a:endParaRPr lang="en-US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6740A5E-B46C-FD7A-29B2-AB9C4FA9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83" y="1878529"/>
            <a:ext cx="10423474" cy="4343114"/>
          </a:xfrm>
          <a:prstGeom prst="rect">
            <a:avLst/>
          </a:prstGeom>
        </p:spPr>
      </p:pic>
      <p:sp>
        <p:nvSpPr>
          <p:cNvPr id="9" name="文本框 33">
            <a:extLst>
              <a:ext uri="{FF2B5EF4-FFF2-40B4-BE49-F238E27FC236}">
                <a16:creationId xmlns:a16="http://schemas.microsoft.com/office/drawing/2014/main" id="{DE4D9F6F-D213-31A4-3985-0F265E18F789}"/>
              </a:ext>
            </a:extLst>
          </p:cNvPr>
          <p:cNvSpPr txBox="1"/>
          <p:nvPr/>
        </p:nvSpPr>
        <p:spPr>
          <a:xfrm>
            <a:off x="9290362" y="859000"/>
            <a:ext cx="213169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altLang="zh-CN" sz="1600">
                <a:latin typeface="Calibri"/>
                <a:ea typeface="+mn-lt"/>
                <a:cs typeface="Calibri"/>
              </a:rPr>
              <a:t> Training acc: 68.43%</a:t>
            </a:r>
            <a:endParaRPr lang="pt-BR" altLang="zh-CN" sz="1600">
              <a:latin typeface="Calibri"/>
              <a:ea typeface="+mn-lt"/>
              <a:cs typeface="Calibri"/>
            </a:endParaRPr>
          </a:p>
          <a:p>
            <a:pPr algn="r"/>
            <a:r>
              <a:rPr lang="pt-BR" sz="1600">
                <a:latin typeface="Calibri"/>
                <a:ea typeface="+mn-lt"/>
                <a:cs typeface="Calibri"/>
              </a:rPr>
              <a:t>Validation acc: 67.3</a:t>
            </a:r>
            <a:r>
              <a:rPr lang="en-US" altLang="zh-CN" sz="1600">
                <a:latin typeface="Calibri"/>
                <a:ea typeface="+mn-lt"/>
                <a:cs typeface="Calibri"/>
              </a:rPr>
              <a:t>6</a:t>
            </a:r>
            <a:r>
              <a:rPr lang="pt-BR" sz="1600">
                <a:latin typeface="Calibri"/>
                <a:ea typeface="+mn-lt"/>
                <a:cs typeface="Calibri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50654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61C48BD-5BEF-6E4B-1346-FA320413E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1"/>
          <a:stretch/>
        </p:blipFill>
        <p:spPr>
          <a:xfrm>
            <a:off x="6405201" y="633353"/>
            <a:ext cx="5445158" cy="5289332"/>
          </a:xfrm>
          <a:prstGeom prst="rect">
            <a:avLst/>
          </a:prstGeom>
        </p:spPr>
      </p:pic>
      <p:pic>
        <p:nvPicPr>
          <p:cNvPr id="14" name="Picture 1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9581BC5-8456-E583-1D88-BDB993AE2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1"/>
          <a:stretch/>
        </p:blipFill>
        <p:spPr>
          <a:xfrm>
            <a:off x="193497" y="1557016"/>
            <a:ext cx="6330999" cy="5035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2B73F-F4A1-EEBC-3B36-6F52D67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Result &amp;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8E598-F8FA-6D4E-43E1-014473F34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5445158" cy="519351"/>
          </a:xfrm>
        </p:spPr>
        <p:txBody>
          <a:bodyPr/>
          <a:lstStyle/>
          <a:p>
            <a:r>
              <a:rPr lang="en-US" altLang="zh-CN"/>
              <a:t>4.4 Final Training &amp; Model Evaluation </a:t>
            </a:r>
            <a:endParaRPr lang="en-US"/>
          </a:p>
        </p:txBody>
      </p:sp>
      <p:sp>
        <p:nvSpPr>
          <p:cNvPr id="16" name="文本框 33">
            <a:extLst>
              <a:ext uri="{FF2B5EF4-FFF2-40B4-BE49-F238E27FC236}">
                <a16:creationId xmlns:a16="http://schemas.microsoft.com/office/drawing/2014/main" id="{7737B5FF-1CE9-6114-2EC3-0DCE735D5429}"/>
              </a:ext>
            </a:extLst>
          </p:cNvPr>
          <p:cNvSpPr txBox="1"/>
          <p:nvPr/>
        </p:nvSpPr>
        <p:spPr>
          <a:xfrm>
            <a:off x="9644207" y="6198380"/>
            <a:ext cx="2131695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altLang="zh-CN" sz="1600">
                <a:latin typeface="Calibri"/>
                <a:ea typeface="+mn-lt"/>
                <a:cs typeface="Calibri"/>
              </a:rPr>
              <a:t>Test acc: 67.33%</a:t>
            </a:r>
            <a:endParaRPr lang="pt-BR" altLang="zh-CN" sz="1600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804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B73F-F4A1-EEBC-3B36-6F52D67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 Conclusion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660F8-B6A8-57B7-926B-8A3FE040DE71}"/>
              </a:ext>
            </a:extLst>
          </p:cNvPr>
          <p:cNvSpPr txBox="1"/>
          <p:nvPr/>
        </p:nvSpPr>
        <p:spPr>
          <a:xfrm>
            <a:off x="1845596" y="3133491"/>
            <a:ext cx="8336047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effectLst/>
                <a:latin typeface="Calibri"/>
                <a:ea typeface="宋体"/>
                <a:cs typeface="Arial"/>
              </a:rPr>
              <a:t>In model training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宋体"/>
                <a:cs typeface="Arial"/>
              </a:rPr>
              <a:t>Utilizing multiprocessing yields speedup improvements, but diminishing returns occur when processes exceed CPU core count.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宋体"/>
                <a:cs typeface="Arial"/>
              </a:rPr>
              <a:t>Increased GPU count with DataParallel accelerates training times, though multiprocessing outperforms in terms of performance.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7B812-A817-7090-05D9-6D644E7A7E07}"/>
              </a:ext>
            </a:extLst>
          </p:cNvPr>
          <p:cNvSpPr txBox="1"/>
          <p:nvPr/>
        </p:nvSpPr>
        <p:spPr>
          <a:xfrm>
            <a:off x="1845596" y="1116655"/>
            <a:ext cx="8336047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effectLst/>
                <a:latin typeface="Calibri"/>
                <a:ea typeface="宋体"/>
                <a:cs typeface="Arial"/>
              </a:rPr>
              <a:t>In </a:t>
            </a:r>
            <a:r>
              <a:rPr lang="en-US" altLang="zh-CN" sz="2000" b="1">
                <a:effectLst/>
                <a:latin typeface="Calibri"/>
                <a:ea typeface="宋体"/>
                <a:cs typeface="Arial"/>
              </a:rPr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宋体"/>
                <a:cs typeface="Arial"/>
              </a:rPr>
              <a:t>Both frameworks effectively harness parallel processing to expedite computations and enhance overall efficiency.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宋体"/>
                <a:cs typeface="Arial"/>
              </a:rPr>
              <a:t>Compared to Dask, PyTorch exhibits a more substantial time reduction compared to Dask during data preprocessing tasks.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45896-E4C9-AD80-DBA9-87FA2783C3A6}"/>
              </a:ext>
            </a:extLst>
          </p:cNvPr>
          <p:cNvSpPr txBox="1"/>
          <p:nvPr/>
        </p:nvSpPr>
        <p:spPr>
          <a:xfrm>
            <a:off x="1845596" y="5150327"/>
            <a:ext cx="8336047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effectLst/>
                <a:latin typeface="Calibri"/>
                <a:ea typeface="宋体"/>
                <a:cs typeface="Arial"/>
              </a:rPr>
              <a:t>In </a:t>
            </a:r>
            <a:r>
              <a:rPr lang="en-US" sz="2000" b="1">
                <a:latin typeface="Calibri"/>
                <a:ea typeface="宋体"/>
                <a:cs typeface="Arial"/>
              </a:rPr>
              <a:t>hyperparameters tuning</a:t>
            </a:r>
            <a:endParaRPr lang="en-US" sz="2000" b="1">
              <a:effectLst/>
              <a:latin typeface="Calibri"/>
              <a:ea typeface="宋体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宋体"/>
                <a:cs typeface="Arial"/>
              </a:rPr>
              <a:t>Optuna demonstrates notable speedup improvements in hyperparameter tuning with an increasing number of threads. </a:t>
            </a:r>
            <a:endParaRPr lang="en-US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80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68217-CF15-45CB-A8EC-910D6AA1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Autofit/>
          </a:bodyPr>
          <a:lstStyle/>
          <a:p>
            <a:pPr algn="l" defTabSz="914400"/>
            <a:r>
              <a:rPr lang="en-US" altLang="zh-CN" i="1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D7386-515B-8468-68EB-449E2EDCEB84}"/>
              </a:ext>
            </a:extLst>
          </p:cNvPr>
          <p:cNvSpPr txBox="1"/>
          <p:nvPr/>
        </p:nvSpPr>
        <p:spPr>
          <a:xfrm>
            <a:off x="685804" y="905274"/>
            <a:ext cx="5410196" cy="560579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  <a:cs typeface="Calibri"/>
              </a:rPr>
              <a:t>Gula, L. T. (2023, February 6). Researchers helping protect crops from pests. National Institute of Food and Agriculture. https://www.nifa.usda.gov/about-nifa/blogs/researchers-helping-protect-crops-pests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  <a:cs typeface="Calibri"/>
              </a:rPr>
              <a:t>Ingle, A. (2020, December 15). Plant disease classification - </a:t>
            </a:r>
            <a:r>
              <a:rPr lang="en-US" sz="1400" err="1">
                <a:latin typeface="Calibri"/>
                <a:cs typeface="Calibri"/>
              </a:rPr>
              <a:t>resnet</a:t>
            </a:r>
            <a:r>
              <a:rPr lang="en-US" sz="1400">
                <a:latin typeface="Calibri"/>
                <a:cs typeface="Calibri"/>
              </a:rPr>
              <a:t>- 99.2%. Kaggle. https://www.kaggle.com/code/atharvaingle/plant-disease-classification-resnet-99-2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  <a:cs typeface="Calibri"/>
              </a:rPr>
              <a:t>Brownlee, J. (2019, July 5). How to manually scale image pixel data for deep learning. </a:t>
            </a:r>
            <a:r>
              <a:rPr lang="en-US" sz="1400" err="1">
                <a:latin typeface="Calibri"/>
                <a:cs typeface="Calibri"/>
              </a:rPr>
              <a:t>MachineLearningMastery</a:t>
            </a:r>
            <a:r>
              <a:rPr lang="en-US" sz="1400">
                <a:latin typeface="Calibri"/>
                <a:cs typeface="Calibri"/>
              </a:rPr>
              <a:t>. https://machinelearningmastery.com/how-to-manually-scale-image-pixel-data-for-deep-learning/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  <a:cs typeface="Calibri"/>
              </a:rPr>
              <a:t>Schmitt, M. (n.d.). Understanding dask architecture: Client, scheduler, workers. </a:t>
            </a:r>
            <a:r>
              <a:rPr lang="en-US" sz="1400" err="1">
                <a:latin typeface="Calibri"/>
                <a:cs typeface="Calibri"/>
              </a:rPr>
              <a:t>Datarevenue</a:t>
            </a:r>
            <a:r>
              <a:rPr lang="en-US" sz="1400">
                <a:latin typeface="Calibri"/>
                <a:cs typeface="Calibri"/>
              </a:rPr>
              <a:t>. https://www.datarevenue.com/en-blog/understanding-dask-architecture-client-scheduler-workers.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  <a:cs typeface="Calibri"/>
              </a:rPr>
              <a:t>Modi, R. (2022, February 25). </a:t>
            </a:r>
            <a:r>
              <a:rPr lang="en-US" sz="1400" err="1">
                <a:latin typeface="Calibri"/>
                <a:cs typeface="Calibri"/>
              </a:rPr>
              <a:t>ResNet</a:t>
            </a:r>
            <a:r>
              <a:rPr lang="en-US" sz="1400">
                <a:latin typeface="Calibri"/>
                <a:cs typeface="Calibri"/>
              </a:rPr>
              <a:t> - understand and implement from scratch. Medium. https://medium.com/analytics-vidhya/resnet-understand-and-implement-from-scratch-d0eb9725e0db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  <a:cs typeface="Calibri"/>
              </a:rPr>
              <a:t>Datasets &amp; </a:t>
            </a:r>
            <a:r>
              <a:rPr lang="en-US" sz="1400" err="1">
                <a:latin typeface="Calibri"/>
                <a:cs typeface="Calibri"/>
              </a:rPr>
              <a:t>dataloaders</a:t>
            </a:r>
            <a:r>
              <a:rPr lang="en-US" sz="1400">
                <a:latin typeface="Calibri"/>
                <a:cs typeface="Calibri"/>
              </a:rPr>
              <a:t>. Datasets &amp; DataLoaders - PyTorch Tutorials 2.1.1+cu121 documentation. (n.d.). https://pytorch.org/tutorials/beginner/basics/data_tutorial.html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  <a:cs typeface="Calibri"/>
              </a:rPr>
              <a:t>Zhu, J. (n.d.). Getting started with distributed data parallel. Getting Started with Distributed Data Parallel - PyTorch Tutorials 2.2.0+cu121 documentation. https://pytorch.org/tutorials/intermediate/ddp_tutorial.html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F2609-8F35-E4DD-4D91-D0F06AFD2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59" r="21935" b="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239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44863-0AB1-FE4B-9CEB-C5BDB7DFCF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1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71886-70F1-F347-92A1-7CF74F807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2549947" cy="519351"/>
          </a:xfrm>
        </p:spPr>
        <p:txBody>
          <a:bodyPr/>
          <a:lstStyle/>
          <a:p>
            <a:r>
              <a:rPr lang="en-US"/>
              <a:t>1.1 Background</a:t>
            </a:r>
          </a:p>
        </p:txBody>
      </p:sp>
      <p:sp>
        <p:nvSpPr>
          <p:cNvPr id="2" name="文本框 33">
            <a:extLst>
              <a:ext uri="{FF2B5EF4-FFF2-40B4-BE49-F238E27FC236}">
                <a16:creationId xmlns:a16="http://schemas.microsoft.com/office/drawing/2014/main" id="{D87EAF6E-F556-C53A-95C5-7EF3AAC626C2}"/>
              </a:ext>
            </a:extLst>
          </p:cNvPr>
          <p:cNvSpPr txBox="1"/>
          <p:nvPr/>
        </p:nvSpPr>
        <p:spPr>
          <a:xfrm>
            <a:off x="2436533" y="2623363"/>
            <a:ext cx="7049494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72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$220 </a:t>
            </a:r>
            <a:r>
              <a:rPr lang="en-US" sz="54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billion annually</a:t>
            </a:r>
            <a:endParaRPr lang="en-US" sz="4000">
              <a:latin typeface="Calibri"/>
              <a:ea typeface="+mn-lt"/>
              <a:cs typeface="Calibri"/>
            </a:endParaRPr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0D9EE478-0CBC-5F4C-C38B-F74A9B98751E}"/>
              </a:ext>
            </a:extLst>
          </p:cNvPr>
          <p:cNvSpPr txBox="1"/>
          <p:nvPr/>
        </p:nvSpPr>
        <p:spPr>
          <a:xfrm>
            <a:off x="2074147" y="3929979"/>
            <a:ext cx="831232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>
                <a:latin typeface="Calibri"/>
                <a:ea typeface="+mn-lt"/>
                <a:cs typeface="Calibri"/>
              </a:rPr>
              <a:t>according to the</a:t>
            </a:r>
            <a:r>
              <a:rPr lang="zh-CN" altLang="en-US" sz="2000">
                <a:latin typeface="Calibri"/>
                <a:ea typeface="+mn-lt"/>
                <a:cs typeface="Calibri"/>
              </a:rPr>
              <a:t> </a:t>
            </a:r>
            <a:r>
              <a:rPr lang="en-US" sz="2000">
                <a:latin typeface="Calibri"/>
                <a:ea typeface="+mn-lt"/>
                <a:cs typeface="Calibri"/>
              </a:rPr>
              <a:t>Food and Agriculture Organization of the </a:t>
            </a:r>
            <a:r>
              <a:rPr lang="en-US" sz="2000" b="1">
                <a:latin typeface="Calibri"/>
                <a:ea typeface="+mn-lt"/>
                <a:cs typeface="Calibri"/>
              </a:rPr>
              <a:t>United Nations</a:t>
            </a:r>
            <a:endParaRPr lang="en-US" sz="1400" b="1">
              <a:latin typeface="Calibri"/>
              <a:ea typeface="+mn-lt"/>
              <a:cs typeface="Calibri"/>
            </a:endParaRPr>
          </a:p>
        </p:txBody>
      </p:sp>
      <p:sp>
        <p:nvSpPr>
          <p:cNvPr id="6" name="文本框 33">
            <a:extLst>
              <a:ext uri="{FF2B5EF4-FFF2-40B4-BE49-F238E27FC236}">
                <a16:creationId xmlns:a16="http://schemas.microsoft.com/office/drawing/2014/main" id="{8B4E8FD5-D3C2-353A-E6A1-4F1982559B86}"/>
              </a:ext>
            </a:extLst>
          </p:cNvPr>
          <p:cNvSpPr txBox="1"/>
          <p:nvPr/>
        </p:nvSpPr>
        <p:spPr>
          <a:xfrm>
            <a:off x="3712798" y="4436376"/>
            <a:ext cx="476640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>
                <a:latin typeface="Calibri"/>
                <a:ea typeface="+mn-lt"/>
                <a:cs typeface="Calibri"/>
              </a:rPr>
              <a:t>developing countries, small stakeholders… </a:t>
            </a:r>
            <a:endParaRPr lang="en-US" sz="1400" b="1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42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3">
            <a:extLst>
              <a:ext uri="{FF2B5EF4-FFF2-40B4-BE49-F238E27FC236}">
                <a16:creationId xmlns:a16="http://schemas.microsoft.com/office/drawing/2014/main" id="{47CAD0D4-96D4-FD44-B777-92AFE684CA9A}"/>
              </a:ext>
            </a:extLst>
          </p:cNvPr>
          <p:cNvSpPr txBox="1"/>
          <p:nvPr/>
        </p:nvSpPr>
        <p:spPr>
          <a:xfrm>
            <a:off x="1572649" y="2026701"/>
            <a:ext cx="8813817" cy="34470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Motivation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>
                <a:latin typeface="Calibri"/>
                <a:ea typeface="+mn-lt"/>
                <a:cs typeface="Calibri"/>
              </a:rPr>
              <a:t>Achieve timely disease identification</a:t>
            </a:r>
            <a:endParaRPr lang="en-US">
              <a:latin typeface="Calibri"/>
              <a:ea typeface="+mn-lt"/>
              <a:cs typeface="Calibri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>
                <a:latin typeface="Calibri"/>
                <a:ea typeface="+mn-lt"/>
                <a:cs typeface="Calibri"/>
              </a:rPr>
              <a:t>Datasets are huge, Trainings are slow </a:t>
            </a:r>
            <a:r>
              <a:rPr lang="en-US">
                <a:latin typeface="Calibri"/>
                <a:ea typeface="+mn-lt"/>
                <a:cs typeface="Calibri"/>
              </a:rPr>
              <a:t>- facing the challenge of the large image datasets</a:t>
            </a:r>
          </a:p>
          <a:p>
            <a:pPr>
              <a:spcBef>
                <a:spcPts val="1200"/>
              </a:spcBef>
            </a:pPr>
            <a:endParaRPr lang="en-US" sz="2000" b="1">
              <a:latin typeface="Calibri"/>
              <a:ea typeface="+mn-lt"/>
              <a:cs typeface="Calibri"/>
            </a:endParaRPr>
          </a:p>
          <a:p>
            <a:pPr>
              <a:spcBef>
                <a:spcPts val="1200"/>
              </a:spcBef>
            </a:pPr>
            <a:r>
              <a:rPr lang="en-US" sz="2400" b="1">
                <a:solidFill>
                  <a:srgbClr val="6873EB"/>
                </a:solidFill>
                <a:latin typeface="Calibri"/>
                <a:ea typeface="+mn-lt"/>
                <a:cs typeface="Calibri"/>
              </a:rPr>
              <a:t>Goal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>
                <a:latin typeface="Calibri"/>
                <a:ea typeface="+mn-lt"/>
                <a:cs typeface="Calibri"/>
              </a:rPr>
              <a:t>Accelerate </a:t>
            </a:r>
            <a:r>
              <a:rPr lang="en-US">
                <a:latin typeface="Calibri"/>
                <a:ea typeface="+mn-lt"/>
                <a:cs typeface="Calibri"/>
              </a:rPr>
              <a:t>the training by leveraging the power of parallel techniques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>
                <a:latin typeface="Calibri"/>
                <a:ea typeface="+mn-lt"/>
                <a:cs typeface="Calibri"/>
              </a:rPr>
              <a:t>Compare </a:t>
            </a:r>
            <a:r>
              <a:rPr lang="en-US">
                <a:latin typeface="Calibri"/>
                <a:ea typeface="+mn-lt"/>
                <a:cs typeface="Calibri"/>
              </a:rPr>
              <a:t>the time efficiency of serial and parallel deep learning, analyze the potential benefits of parallel approaches.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644863-0AB1-FE4B-9CEB-C5BDB7DFCF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1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71886-70F1-F347-92A1-7CF74F807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3569607" cy="519351"/>
          </a:xfrm>
        </p:spPr>
        <p:txBody>
          <a:bodyPr/>
          <a:lstStyle/>
          <a:p>
            <a:r>
              <a:rPr lang="en-US"/>
              <a:t>1.2 Motivation &amp; goal</a:t>
            </a:r>
          </a:p>
        </p:txBody>
      </p:sp>
    </p:spTree>
    <p:extLst>
      <p:ext uri="{BB962C8B-B14F-4D97-AF65-F5344CB8AC3E}">
        <p14:creationId xmlns:p14="http://schemas.microsoft.com/office/powerpoint/2010/main" val="25870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44863-0AB1-FE4B-9CEB-C5BDB7DFCF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2 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71886-70F1-F347-92A1-7CF74F807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20" y="859000"/>
            <a:ext cx="1688320" cy="519351"/>
          </a:xfrm>
        </p:spPr>
        <p:txBody>
          <a:bodyPr/>
          <a:lstStyle/>
          <a:p>
            <a:r>
              <a:rPr lang="en-US"/>
              <a:t>Roadmap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FC54EF-2752-1B24-93B8-07D812E4C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52550"/>
              </p:ext>
            </p:extLst>
          </p:nvPr>
        </p:nvGraphicFramePr>
        <p:xfrm>
          <a:off x="878335" y="1521287"/>
          <a:ext cx="10694758" cy="4846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664">
                  <a:extLst>
                    <a:ext uri="{9D8B030D-6E8A-4147-A177-3AD203B41FA5}">
                      <a16:colId xmlns:a16="http://schemas.microsoft.com/office/drawing/2014/main" val="416012001"/>
                    </a:ext>
                  </a:extLst>
                </a:gridCol>
                <a:gridCol w="2493147">
                  <a:extLst>
                    <a:ext uri="{9D8B030D-6E8A-4147-A177-3AD203B41FA5}">
                      <a16:colId xmlns:a16="http://schemas.microsoft.com/office/drawing/2014/main" val="884994504"/>
                    </a:ext>
                  </a:extLst>
                </a:gridCol>
                <a:gridCol w="2996066">
                  <a:extLst>
                    <a:ext uri="{9D8B030D-6E8A-4147-A177-3AD203B41FA5}">
                      <a16:colId xmlns:a16="http://schemas.microsoft.com/office/drawing/2014/main" val="2926945476"/>
                    </a:ext>
                  </a:extLst>
                </a:gridCol>
                <a:gridCol w="2982969">
                  <a:extLst>
                    <a:ext uri="{9D8B030D-6E8A-4147-A177-3AD203B41FA5}">
                      <a16:colId xmlns:a16="http://schemas.microsoft.com/office/drawing/2014/main" val="2733611846"/>
                    </a:ext>
                  </a:extLst>
                </a:gridCol>
                <a:gridCol w="1437912">
                  <a:extLst>
                    <a:ext uri="{9D8B030D-6E8A-4147-A177-3AD203B41FA5}">
                      <a16:colId xmlns:a16="http://schemas.microsoft.com/office/drawing/2014/main" val="1196724937"/>
                    </a:ext>
                  </a:extLst>
                </a:gridCol>
              </a:tblGrid>
              <a:tr h="4427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Step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Roadmap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Focuses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Tools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Paralleli</a:t>
                      </a:r>
                      <a:r>
                        <a:rPr lang="en-US" altLang="zh-CN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zation</a:t>
                      </a: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Comparison</a:t>
                      </a:r>
                    </a:p>
                  </a:txBody>
                  <a:tcPr marL="67298" marR="67298" marT="0" marB="0" anchor="ctr"/>
                </a:tc>
                <a:extLst>
                  <a:ext uri="{0D108BD9-81ED-4DB2-BD59-A6C34878D82A}">
                    <a16:rowId xmlns:a16="http://schemas.microsoft.com/office/drawing/2014/main" val="4243335203"/>
                  </a:ext>
                </a:extLst>
              </a:tr>
              <a:tr h="581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Exploratory Data Analysis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 of classes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NumPy, Matplotlib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7298" marR="67298" marT="0" marB="0" anchor="ctr"/>
                </a:tc>
                <a:extLst>
                  <a:ext uri="{0D108BD9-81ED-4DB2-BD59-A6C34878D82A}">
                    <a16:rowId xmlns:a16="http://schemas.microsoft.com/office/drawing/2014/main" val="1555961333"/>
                  </a:ext>
                </a:extLst>
              </a:tr>
              <a:tr h="6011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Preprocessing 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Mean, std calculation for dataset normalization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(1) Dask Scheduler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(2) PyTorch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298" marR="67298" marT="0" marB="0" anchor="ctr"/>
                </a:tc>
                <a:extLst>
                  <a:ext uri="{0D108BD9-81ED-4DB2-BD59-A6C34878D82A}">
                    <a16:rowId xmlns:a16="http://schemas.microsoft.com/office/drawing/2014/main" val="4211362972"/>
                  </a:ext>
                </a:extLst>
              </a:tr>
              <a:tr h="5286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Definition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Resnet18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Torchvision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7298" marR="67298" marT="0" marB="0" anchor="ctr"/>
                </a:tc>
                <a:extLst>
                  <a:ext uri="{0D108BD9-81ED-4DB2-BD59-A6C34878D82A}">
                    <a16:rowId xmlns:a16="http://schemas.microsoft.com/office/drawing/2014/main" val="2422266164"/>
                  </a:ext>
                </a:extLst>
              </a:tr>
              <a:tr h="13841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Pretraining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(1) Train on an initial set of hyperparameters on small number of epochs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(2) Compare time efficiency between serial and parallel techniques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PyTorch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(1) Serial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(2) Using multi-process (num_workers)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(3) Using multi-thread (DataParallel)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298" marR="67298" marT="0" marB="0" anchor="ctr"/>
                </a:tc>
                <a:extLst>
                  <a:ext uri="{0D108BD9-81ED-4DB2-BD59-A6C34878D82A}">
                    <a16:rowId xmlns:a16="http://schemas.microsoft.com/office/drawing/2014/main" val="3485774007"/>
                  </a:ext>
                </a:extLst>
              </a:tr>
              <a:tr h="4224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Hyperparameter Tuning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Bayesian optimization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Optuna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√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298" marR="67298" marT="0" marB="0" anchor="ctr"/>
                </a:tc>
                <a:extLst>
                  <a:ext uri="{0D108BD9-81ED-4DB2-BD59-A6C34878D82A}">
                    <a16:rowId xmlns:a16="http://schemas.microsoft.com/office/drawing/2014/main" val="1553621003"/>
                  </a:ext>
                </a:extLst>
              </a:tr>
              <a:tr h="8854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Final Training and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Evaluation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 optimized hyperparameters on extended epochs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accuracy, precision, recall, and F1 score, confusion matrix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PyTorch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Scikit-learn, Seaborn</a:t>
                      </a:r>
                    </a:p>
                  </a:txBody>
                  <a:tcPr marL="67298" marR="672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7298" marR="67298" marT="0" marB="0" anchor="ctr"/>
                </a:tc>
                <a:extLst>
                  <a:ext uri="{0D108BD9-81ED-4DB2-BD59-A6C34878D82A}">
                    <a16:rowId xmlns:a16="http://schemas.microsoft.com/office/drawing/2014/main" val="742219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32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0">
            <a:extLst>
              <a:ext uri="{FF2B5EF4-FFF2-40B4-BE49-F238E27FC236}">
                <a16:creationId xmlns:a16="http://schemas.microsoft.com/office/drawing/2014/main" id="{C067BDFA-A776-7FED-B4CF-56D1AF7435C8}"/>
              </a:ext>
            </a:extLst>
          </p:cNvPr>
          <p:cNvSpPr/>
          <p:nvPr/>
        </p:nvSpPr>
        <p:spPr>
          <a:xfrm flipV="1">
            <a:off x="7175596" y="0"/>
            <a:ext cx="5016403" cy="6858000"/>
          </a:xfrm>
          <a:prstGeom prst="rect">
            <a:avLst/>
          </a:prstGeom>
          <a:solidFill>
            <a:srgbClr val="6873E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644863-0AB1-FE4B-9CEB-C5BDB7DFCF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3 Dataset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71886-70F1-F347-92A1-7CF74F807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2306199" cy="519351"/>
          </a:xfrm>
        </p:spPr>
        <p:txBody>
          <a:bodyPr/>
          <a:lstStyle/>
          <a:p>
            <a:r>
              <a:rPr lang="en-US"/>
              <a:t>3.1 Overview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447C47-7222-5F7B-AFDC-6B2CFE3CF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696477"/>
              </p:ext>
            </p:extLst>
          </p:nvPr>
        </p:nvGraphicFramePr>
        <p:xfrm>
          <a:off x="7740989" y="3570337"/>
          <a:ext cx="3504038" cy="176889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83924">
                  <a:extLst>
                    <a:ext uri="{9D8B030D-6E8A-4147-A177-3AD203B41FA5}">
                      <a16:colId xmlns:a16="http://schemas.microsoft.com/office/drawing/2014/main" val="3450437758"/>
                    </a:ext>
                  </a:extLst>
                </a:gridCol>
                <a:gridCol w="1306568">
                  <a:extLst>
                    <a:ext uri="{9D8B030D-6E8A-4147-A177-3AD203B41FA5}">
                      <a16:colId xmlns:a16="http://schemas.microsoft.com/office/drawing/2014/main" val="1429555880"/>
                    </a:ext>
                  </a:extLst>
                </a:gridCol>
                <a:gridCol w="1313546">
                  <a:extLst>
                    <a:ext uri="{9D8B030D-6E8A-4147-A177-3AD203B41FA5}">
                      <a16:colId xmlns:a16="http://schemas.microsoft.com/office/drawing/2014/main" val="1290255786"/>
                    </a:ext>
                  </a:extLst>
                </a:gridCol>
              </a:tblGrid>
              <a:tr h="3537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Subset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 counts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Percent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9455700"/>
                  </a:ext>
                </a:extLst>
              </a:tr>
              <a:tr h="3537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train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61494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70%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0652519"/>
                  </a:ext>
                </a:extLst>
              </a:tr>
              <a:tr h="3537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17572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1847268"/>
                  </a:ext>
                </a:extLst>
              </a:tr>
              <a:tr h="3537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8814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057330"/>
                  </a:ext>
                </a:extLst>
              </a:tr>
              <a:tr h="3537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87880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09963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4CD8E32-5550-5D5E-F0DB-3308E5A1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9" y="1739923"/>
            <a:ext cx="6457292" cy="3725657"/>
          </a:xfrm>
          <a:prstGeom prst="rect">
            <a:avLst/>
          </a:prstGeom>
        </p:spPr>
      </p:pic>
      <p:sp>
        <p:nvSpPr>
          <p:cNvPr id="6" name="文本框 33">
            <a:extLst>
              <a:ext uri="{FF2B5EF4-FFF2-40B4-BE49-F238E27FC236}">
                <a16:creationId xmlns:a16="http://schemas.microsoft.com/office/drawing/2014/main" id="{47CAD0D4-96D4-FD44-B777-92AFE684CA9A}"/>
              </a:ext>
            </a:extLst>
          </p:cNvPr>
          <p:cNvSpPr txBox="1"/>
          <p:nvPr/>
        </p:nvSpPr>
        <p:spPr>
          <a:xfrm>
            <a:off x="435608" y="5465580"/>
            <a:ext cx="636166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>
                <a:latin typeface="Calibri"/>
                <a:ea typeface="+mn-lt"/>
                <a:cs typeface="Calibri"/>
              </a:rPr>
              <a:t>Source:</a:t>
            </a:r>
          </a:p>
          <a:p>
            <a:r>
              <a:rPr lang="en-US" sz="1400">
                <a:latin typeface="Calibri"/>
                <a:ea typeface="+mn-lt"/>
                <a:cs typeface="Calibri"/>
                <a:hlinkClick r:id="rId3"/>
              </a:rPr>
              <a:t>https://www.kaggle.com/datasets/vipoooool/new-plant-diseases-dataset</a:t>
            </a:r>
            <a:endParaRPr lang="en-US" sz="1400">
              <a:latin typeface="Calibri"/>
              <a:ea typeface="+mn-lt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B9352-BA00-BF9C-5FC7-7C0C7FEB0BC1}"/>
              </a:ext>
            </a:extLst>
          </p:cNvPr>
          <p:cNvSpPr txBox="1"/>
          <p:nvPr/>
        </p:nvSpPr>
        <p:spPr>
          <a:xfrm>
            <a:off x="7669443" y="2186652"/>
            <a:ext cx="36471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/>
                <a:ea typeface="+mn-lt"/>
                <a:cs typeface="Calibri"/>
              </a:rPr>
              <a:t>Total size: </a:t>
            </a:r>
          </a:p>
          <a:p>
            <a:r>
              <a:rPr lang="en-US" sz="1600">
                <a:latin typeface="Calibri"/>
                <a:ea typeface="+mn-lt"/>
                <a:cs typeface="Calibri"/>
              </a:rPr>
              <a:t>1.43 GB, contains 87.9k images</a:t>
            </a:r>
          </a:p>
          <a:p>
            <a:endParaRPr lang="en-US" altLang="zh-CN" sz="1600">
              <a:latin typeface="Calibri"/>
              <a:ea typeface="+mn-lt"/>
              <a:cs typeface="Calibri"/>
            </a:endParaRPr>
          </a:p>
          <a:p>
            <a:endParaRPr lang="en-US" altLang="zh-CN" sz="1600">
              <a:latin typeface="Calibri"/>
              <a:ea typeface="+mn-lt"/>
              <a:cs typeface="Calibri"/>
            </a:endParaRPr>
          </a:p>
          <a:p>
            <a:r>
              <a:rPr lang="en-US" altLang="zh-CN" sz="1600" b="1">
                <a:latin typeface="Calibri"/>
                <a:ea typeface="+mn-lt"/>
                <a:cs typeface="Calibri"/>
              </a:rPr>
              <a:t>Dataset after splitting:</a:t>
            </a:r>
          </a:p>
          <a:p>
            <a:endParaRPr lang="en-US" sz="1600" b="1">
              <a:latin typeface="Calibri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79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44863-0AB1-FE4B-9CEB-C5BDB7DFCF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3 Dataset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71886-70F1-F347-92A1-7CF74F807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4504947" cy="519351"/>
          </a:xfrm>
        </p:spPr>
        <p:txBody>
          <a:bodyPr/>
          <a:lstStyle/>
          <a:p>
            <a:r>
              <a:rPr lang="en-US"/>
              <a:t>3.2 Exploratory Data Analysis</a:t>
            </a:r>
          </a:p>
        </p:txBody>
      </p:sp>
      <p:pic>
        <p:nvPicPr>
          <p:cNvPr id="6" name="Picture 5" descr="A collage of green leaves&#10;&#10;Description automatically generated">
            <a:extLst>
              <a:ext uri="{FF2B5EF4-FFF2-40B4-BE49-F238E27FC236}">
                <a16:creationId xmlns:a16="http://schemas.microsoft.com/office/drawing/2014/main" id="{0C91309D-7DFA-D3B0-78C4-2F862F9B5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480091"/>
            <a:ext cx="6572250" cy="50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44863-0AB1-FE4B-9CEB-C5BDB7DFCF0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3 Dataset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71886-70F1-F347-92A1-7CF74F807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219" y="859000"/>
            <a:ext cx="4504947" cy="519351"/>
          </a:xfrm>
        </p:spPr>
        <p:txBody>
          <a:bodyPr/>
          <a:lstStyle/>
          <a:p>
            <a:r>
              <a:rPr lang="en-US"/>
              <a:t>3.2 Exploratory Data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F34197-26FC-F284-46CF-054D8F8D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1469646"/>
            <a:ext cx="3238500" cy="469023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E98510-EA17-B2A6-F5E2-9F7BD1CD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025" y="1473375"/>
            <a:ext cx="3371850" cy="470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0C1A70-56A8-B9F3-9C34-6351A2230C9D}"/>
              </a:ext>
            </a:extLst>
          </p:cNvPr>
          <p:cNvSpPr txBox="1"/>
          <p:nvPr/>
        </p:nvSpPr>
        <p:spPr>
          <a:xfrm>
            <a:off x="419100" y="1714499"/>
            <a:ext cx="42195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+mn-lt"/>
                <a:cs typeface="+mn-lt"/>
              </a:rPr>
              <a:t>The dataset is organized into 38 distinct categories based on plant species and specific diseases. Among these categories, there are 14 distinct plant categories and 26 types of plant diseases.</a:t>
            </a:r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14 Plant Categories: Apple, Blueberry, Cherry, Corn, Grape, Orange, Peach, Pepper, Potato, Raspberry, Soybean, Squash, Strawberry, Tomato.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23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A5C3C8BBB774FAC4A4A0B5966A9FE" ma:contentTypeVersion="2" ma:contentTypeDescription="Create a new document." ma:contentTypeScope="" ma:versionID="677117e06bf28e9b68ba995ecf59135a">
  <xsd:schema xmlns:xsd="http://www.w3.org/2001/XMLSchema" xmlns:xs="http://www.w3.org/2001/XMLSchema" xmlns:p="http://schemas.microsoft.com/office/2006/metadata/properties" xmlns:ns2="937ac12d-a8cd-49a7-8636-1e35b84cacfb" targetNamespace="http://schemas.microsoft.com/office/2006/metadata/properties" ma:root="true" ma:fieldsID="44f261906f4106f98cef2d5533f10e58" ns2:_="">
    <xsd:import namespace="937ac12d-a8cd-49a7-8636-1e35b84cac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7ac12d-a8cd-49a7-8636-1e35b84cac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64B861-6024-48D7-A751-9C7ADB614CF2}">
  <ds:schemaRefs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937ac12d-a8cd-49a7-8636-1e35b84cacf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99972D5-0616-492C-93CD-BB1ADFB677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371A3F-9180-4265-A697-63B51F5BD21F}">
  <ds:schemaRefs>
    <ds:schemaRef ds:uri="937ac12d-a8cd-49a7-8636-1e35b84cac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1575</Words>
  <Application>Microsoft Office PowerPoint</Application>
  <PresentationFormat>Widescreen</PresentationFormat>
  <Paragraphs>414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Söhne</vt:lpstr>
      <vt:lpstr>ui-monospace</vt:lpstr>
      <vt:lpstr>等线</vt:lpstr>
      <vt:lpstr>Arial</vt:lpstr>
      <vt:lpstr>Avenir Next LT Pro Light</vt:lpstr>
      <vt:lpstr>Calibri</vt:lpstr>
      <vt:lpstr>Posterama</vt:lpstr>
      <vt:lpstr>Segoe UI Black</vt:lpstr>
      <vt:lpstr>Segoe UI Semibold</vt:lpstr>
      <vt:lpstr>Wingdings</vt:lpstr>
      <vt:lpstr>Office Theme</vt:lpstr>
      <vt:lpstr>PowerPoint Presentation</vt:lpstr>
      <vt:lpstr>Outline</vt:lpstr>
      <vt:lpstr>1 Introduction</vt:lpstr>
      <vt:lpstr>1 Introduction</vt:lpstr>
      <vt:lpstr>1 Introduction</vt:lpstr>
      <vt:lpstr>2 Methodology</vt:lpstr>
      <vt:lpstr>3 Dataset Description</vt:lpstr>
      <vt:lpstr>3 Dataset Description</vt:lpstr>
      <vt:lpstr>3 Dataset Description</vt:lpstr>
      <vt:lpstr>3 Dataset Description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4 Result &amp; Analysis</vt:lpstr>
      <vt:lpstr>5 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ZHOU</dc:creator>
  <cp:lastModifiedBy>He Zhou</cp:lastModifiedBy>
  <cp:revision>1</cp:revision>
  <dcterms:created xsi:type="dcterms:W3CDTF">2022-04-03T23:29:24Z</dcterms:created>
  <dcterms:modified xsi:type="dcterms:W3CDTF">2023-12-14T04:20:14Z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0x01010082EA5C3C8BBB774FAC4A4A0B5966A9FE</vt:lpwstr>
  </property>
</Properties>
</file>